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309" r:id="rId2"/>
    <p:sldId id="257" r:id="rId3"/>
    <p:sldId id="291" r:id="rId4"/>
    <p:sldId id="292" r:id="rId5"/>
    <p:sldId id="272" r:id="rId6"/>
    <p:sldId id="262" r:id="rId7"/>
    <p:sldId id="303" r:id="rId8"/>
    <p:sldId id="302" r:id="rId9"/>
    <p:sldId id="304" r:id="rId10"/>
    <p:sldId id="263" r:id="rId11"/>
    <p:sldId id="293" r:id="rId12"/>
    <p:sldId id="273" r:id="rId13"/>
    <p:sldId id="265" r:id="rId14"/>
    <p:sldId id="294" r:id="rId15"/>
    <p:sldId id="295" r:id="rId16"/>
    <p:sldId id="266" r:id="rId17"/>
    <p:sldId id="296" r:id="rId18"/>
    <p:sldId id="267" r:id="rId19"/>
    <p:sldId id="268" r:id="rId20"/>
    <p:sldId id="298" r:id="rId21"/>
    <p:sldId id="297" r:id="rId22"/>
    <p:sldId id="299" r:id="rId23"/>
    <p:sldId id="269" r:id="rId24"/>
    <p:sldId id="270" r:id="rId25"/>
    <p:sldId id="300" r:id="rId26"/>
    <p:sldId id="271" r:id="rId27"/>
    <p:sldId id="301" r:id="rId28"/>
    <p:sldId id="274" r:id="rId29"/>
    <p:sldId id="261" r:id="rId30"/>
    <p:sldId id="260" r:id="rId31"/>
    <p:sldId id="275" r:id="rId32"/>
    <p:sldId id="276" r:id="rId33"/>
    <p:sldId id="277" r:id="rId34"/>
    <p:sldId id="278" r:id="rId35"/>
    <p:sldId id="279" r:id="rId36"/>
    <p:sldId id="289" r:id="rId37"/>
    <p:sldId id="280" r:id="rId38"/>
    <p:sldId id="281" r:id="rId39"/>
    <p:sldId id="282" r:id="rId40"/>
    <p:sldId id="283" r:id="rId41"/>
    <p:sldId id="284" r:id="rId42"/>
    <p:sldId id="285" r:id="rId43"/>
    <p:sldId id="286" r:id="rId44"/>
    <p:sldId id="287" r:id="rId45"/>
    <p:sldId id="290" r:id="rId46"/>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DAFF"/>
    <a:srgbClr val="5BD4FF"/>
    <a:srgbClr val="1DC4FF"/>
    <a:srgbClr val="FFFFFF"/>
    <a:srgbClr val="FFF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290" y="9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0.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image" Target="../media/image93.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6.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3.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4.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image" Target="../media/image10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5BCF47D-2EC6-413F-A4EF-28966EBA222F}" type="datetimeFigureOut">
              <a:rPr lang="en-US" smtClean="0"/>
              <a:t>2/7/2019</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3FDE723-9B0F-4C73-A983-74A3B43F2F44}" type="slidenum">
              <a:rPr lang="en-US" smtClean="0"/>
              <a:t>‹#›</a:t>
            </a:fld>
            <a:endParaRPr lang="en-US"/>
          </a:p>
        </p:txBody>
      </p:sp>
    </p:spTree>
    <p:extLst>
      <p:ext uri="{BB962C8B-B14F-4D97-AF65-F5344CB8AC3E}">
        <p14:creationId xmlns:p14="http://schemas.microsoft.com/office/powerpoint/2010/main" val="13719151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72790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26593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343664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95491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273418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68BC14-AF62-41E9-9577-0C8E5A6F8528}"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35579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68BC14-AF62-41E9-9577-0C8E5A6F8528}" type="datetimeFigureOut">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376190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8BC14-AF62-41E9-9577-0C8E5A6F8528}" type="datetimeFigureOut">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267252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8BC14-AF62-41E9-9577-0C8E5A6F8528}" type="datetimeFigureOut">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68867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8BC14-AF62-41E9-9577-0C8E5A6F8528}"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76652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8BC14-AF62-41E9-9577-0C8E5A6F8528}"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18920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8BC14-AF62-41E9-9577-0C8E5A6F8528}" type="datetimeFigureOut">
              <a:rPr lang="en-US" smtClean="0"/>
              <a:t>2/7/2019</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C7CBA-593D-4B23-860A-DA997F129867}" type="slidenum">
              <a:rPr lang="en-US" smtClean="0"/>
              <a:t>‹#›</a:t>
            </a:fld>
            <a:endParaRPr lang="en-US"/>
          </a:p>
        </p:txBody>
      </p:sp>
    </p:spTree>
    <p:extLst>
      <p:ext uri="{BB962C8B-B14F-4D97-AF65-F5344CB8AC3E}">
        <p14:creationId xmlns:p14="http://schemas.microsoft.com/office/powerpoint/2010/main" val="233443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19.jpeg"/><Relationship Id="rId21" Type="http://schemas.openxmlformats.org/officeDocument/2006/relationships/hyperlink" Target="http://www.google.be/url?sa=i&amp;rct=j&amp;q=&amp;source=images&amp;cd=&amp;cad=rja&amp;docid=2cioENhBELO4KM&amp;tbnid=JGL5TIgdTAwYPM:&amp;ved=0CAUQjRw&amp;url=http://www.journeechantiersouverts.be/entreprises/artes-roegiers&amp;ei=u_6-Ubu-E8eyOaiqgcAM&amp;bvm=bv.47883778,d.ZWU&amp;psig=AFQjCNHc7qpBS8CFsN_JL_Zh1cjKfzbKmg&amp;ust=1371557944948124" TargetMode="External"/><Relationship Id="rId42" Type="http://schemas.openxmlformats.org/officeDocument/2006/relationships/image" Target="../media/image31.jpeg"/><Relationship Id="rId47" Type="http://schemas.openxmlformats.org/officeDocument/2006/relationships/image" Target="../media/image36.jpeg"/><Relationship Id="rId63" Type="http://schemas.openxmlformats.org/officeDocument/2006/relationships/image" Target="../media/image52.jpeg"/><Relationship Id="rId68" Type="http://schemas.openxmlformats.org/officeDocument/2006/relationships/image" Target="../media/image57.png"/><Relationship Id="rId2" Type="http://schemas.openxmlformats.org/officeDocument/2006/relationships/image" Target="../media/image1.png"/><Relationship Id="rId16" Type="http://schemas.openxmlformats.org/officeDocument/2006/relationships/image" Target="../media/image11.jpeg"/><Relationship Id="rId29" Type="http://schemas.openxmlformats.org/officeDocument/2006/relationships/image" Target="../media/image21.jpeg"/><Relationship Id="rId11" Type="http://schemas.openxmlformats.org/officeDocument/2006/relationships/image" Target="../media/image7.png"/><Relationship Id="rId24" Type="http://schemas.openxmlformats.org/officeDocument/2006/relationships/image" Target="../media/image17.jpeg"/><Relationship Id="rId32" Type="http://schemas.openxmlformats.org/officeDocument/2006/relationships/image" Target="../media/image23.jpeg"/><Relationship Id="rId37" Type="http://schemas.openxmlformats.org/officeDocument/2006/relationships/image" Target="../media/image27.jpeg"/><Relationship Id="rId40" Type="http://schemas.openxmlformats.org/officeDocument/2006/relationships/image" Target="../media/image29.jpeg"/><Relationship Id="rId45" Type="http://schemas.openxmlformats.org/officeDocument/2006/relationships/image" Target="../media/image34.jpeg"/><Relationship Id="rId53" Type="http://schemas.openxmlformats.org/officeDocument/2006/relationships/image" Target="../media/image42.jpeg"/><Relationship Id="rId58" Type="http://schemas.openxmlformats.org/officeDocument/2006/relationships/image" Target="../media/image47.jpeg"/><Relationship Id="rId66" Type="http://schemas.openxmlformats.org/officeDocument/2006/relationships/image" Target="../media/image55.jpeg"/><Relationship Id="rId74" Type="http://schemas.openxmlformats.org/officeDocument/2006/relationships/image" Target="../media/image60.jpeg"/><Relationship Id="rId5" Type="http://schemas.openxmlformats.org/officeDocument/2006/relationships/slide" Target="slide35.xml"/><Relationship Id="rId61" Type="http://schemas.openxmlformats.org/officeDocument/2006/relationships/image" Target="../media/image50.png"/><Relationship Id="rId19" Type="http://schemas.openxmlformats.org/officeDocument/2006/relationships/hyperlink" Target="http://www.google.be/url?sa=i&amp;rct=j&amp;q=&amp;source=images&amp;cd=&amp;cad=rja&amp;docid=kSaev_QoE9HpYM&amp;tbnid=Bl3ZYNY-3p7WnM:&amp;ved=0CAUQjRw&amp;url=http://www.haventriatlon.be/triatlon_zeebrugge-sponsors.asp?taal=fr&amp;ei=oP6-UbuLNIXYPLGlgLAP&amp;bvm=bv.47883778,d.ZWU&amp;psig=AFQjCNGm1ArxKmzO-V_Sc_7xerhNkJV9Rg&amp;ust=1371557909413795" TargetMode="External"/><Relationship Id="rId14" Type="http://schemas.openxmlformats.org/officeDocument/2006/relationships/hyperlink" Target="http://www.limosa.be/" TargetMode="External"/><Relationship Id="rId22" Type="http://schemas.openxmlformats.org/officeDocument/2006/relationships/image" Target="../media/image15.jpeg"/><Relationship Id="rId27" Type="http://schemas.openxmlformats.org/officeDocument/2006/relationships/image" Target="../media/image20.jpeg"/><Relationship Id="rId30" Type="http://schemas.openxmlformats.org/officeDocument/2006/relationships/image" Target="../media/image22.jpeg"/><Relationship Id="rId35" Type="http://schemas.openxmlformats.org/officeDocument/2006/relationships/hyperlink" Target="http://www.google.be/url?sa=i&amp;rct=j&amp;q=&amp;source=images&amp;cd=&amp;cad=rja&amp;docid=R2kuqBqel7Hl7M&amp;tbnid=iGt3HHwTHgOcZM:&amp;ved=0CAUQjRw&amp;url=http://www.goudengids.be/van-huele-gebr-nv-zandvoorde-8400/10/&amp;ei=wAi_UamvLaWx0QX_sIDYCQ&amp;bvm=bv.47883778,d.d2k&amp;psig=AFQjCNHjkNujkHg_zx0erGUGjtL8G9T7fA&amp;ust=1371560508751218" TargetMode="External"/><Relationship Id="rId43" Type="http://schemas.openxmlformats.org/officeDocument/2006/relationships/image" Target="../media/image32.jpeg"/><Relationship Id="rId48" Type="http://schemas.openxmlformats.org/officeDocument/2006/relationships/image" Target="../media/image37.jpeg"/><Relationship Id="rId56" Type="http://schemas.openxmlformats.org/officeDocument/2006/relationships/image" Target="../media/image45.jpeg"/><Relationship Id="rId64" Type="http://schemas.openxmlformats.org/officeDocument/2006/relationships/image" Target="../media/image53.jpeg"/><Relationship Id="rId69" Type="http://schemas.openxmlformats.org/officeDocument/2006/relationships/image" Target="../media/image58.jpeg"/><Relationship Id="rId8" Type="http://schemas.openxmlformats.org/officeDocument/2006/relationships/image" Target="../media/image4.png"/><Relationship Id="rId51" Type="http://schemas.openxmlformats.org/officeDocument/2006/relationships/image" Target="../media/image40.jpeg"/><Relationship Id="rId72" Type="http://schemas.openxmlformats.org/officeDocument/2006/relationships/hyperlink" Target="http://www.construbadge.be/" TargetMode="External"/><Relationship Id="rId3" Type="http://schemas.openxmlformats.org/officeDocument/2006/relationships/slide" Target="slide19.xml"/><Relationship Id="rId12" Type="http://schemas.openxmlformats.org/officeDocument/2006/relationships/image" Target="../media/image8.png"/><Relationship Id="rId17" Type="http://schemas.openxmlformats.org/officeDocument/2006/relationships/image" Target="../media/image12.jpeg"/><Relationship Id="rId25" Type="http://schemas.openxmlformats.org/officeDocument/2006/relationships/image" Target="../media/image18.jpeg"/><Relationship Id="rId33" Type="http://schemas.openxmlformats.org/officeDocument/2006/relationships/image" Target="../media/image24.jpeg"/><Relationship Id="rId38" Type="http://schemas.openxmlformats.org/officeDocument/2006/relationships/hyperlink" Target="http://www.google.be/url?sa=i&amp;rct=j&amp;q=&amp;source=images&amp;cd=&amp;cad=rja&amp;docid=6wsj0-Z_v7yQGM&amp;tbnid=onAJtMYngSbtxM:&amp;ved=0CAUQjRw&amp;url=http://www.colas.be/?CategoryID=316&amp;ei=iwq_UcmUFbGp0AWrmYG4Cg&amp;bvm=bv.47883778,d.d2k&amp;psig=AFQjCNG_ln8DyPnJlJV6iglJe7_gixqAGA&amp;ust=1371560965214828" TargetMode="External"/><Relationship Id="rId46" Type="http://schemas.openxmlformats.org/officeDocument/2006/relationships/image" Target="../media/image35.jpeg"/><Relationship Id="rId59" Type="http://schemas.openxmlformats.org/officeDocument/2006/relationships/image" Target="../media/image48.png"/><Relationship Id="rId67" Type="http://schemas.openxmlformats.org/officeDocument/2006/relationships/image" Target="../media/image56.jpeg"/><Relationship Id="rId20" Type="http://schemas.openxmlformats.org/officeDocument/2006/relationships/image" Target="../media/image14.jpeg"/><Relationship Id="rId41" Type="http://schemas.openxmlformats.org/officeDocument/2006/relationships/image" Target="../media/image30.jpeg"/><Relationship Id="rId54" Type="http://schemas.openxmlformats.org/officeDocument/2006/relationships/image" Target="../media/image43.jpeg"/><Relationship Id="rId62" Type="http://schemas.openxmlformats.org/officeDocument/2006/relationships/image" Target="../media/image51.png"/><Relationship Id="rId70" Type="http://schemas.openxmlformats.org/officeDocument/2006/relationships/hyperlink" Target="http://www.tobelisa.be/" TargetMode="External"/><Relationship Id="rId75"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2.png"/><Relationship Id="rId15" Type="http://schemas.openxmlformats.org/officeDocument/2006/relationships/image" Target="../media/image10.jpeg"/><Relationship Id="rId23" Type="http://schemas.openxmlformats.org/officeDocument/2006/relationships/image" Target="../media/image16.jpeg"/><Relationship Id="rId28" Type="http://schemas.openxmlformats.org/officeDocument/2006/relationships/hyperlink" Target="http://fr.viamichelin.be/web/Cartes-plans/Carte_plan-Bruxelles-_-Bruxelles_Capitale-Belgique-Rue_de_la_Grenouillette?strLocid=34MTE1MWZ6M28wMDMzZm4xMDU0YWhtcWNOVEF1T0RneU1UTT1jTkM0ME1UYzJNdz09Y05UQXVPRGcxTlRVPWNOQzQwTVRjME1RPT1jTlRBdU9EZ3lNVE09Y05DNDBNVGMyTXc9PTBuUnVlIGRlIGxhIEdyZW5vdWlsbGV0dGU=&amp;amp;layers=00000001&amp;amp;zoomLevel=14&amp;amp;strCoord=4.411572461393923*50.88151778747579" TargetMode="External"/><Relationship Id="rId36" Type="http://schemas.openxmlformats.org/officeDocument/2006/relationships/image" Target="../media/image26.jpeg"/><Relationship Id="rId49" Type="http://schemas.openxmlformats.org/officeDocument/2006/relationships/image" Target="../media/image38.jpeg"/><Relationship Id="rId57" Type="http://schemas.openxmlformats.org/officeDocument/2006/relationships/image" Target="../media/image46.jpeg"/><Relationship Id="rId10" Type="http://schemas.openxmlformats.org/officeDocument/2006/relationships/image" Target="../media/image6.png"/><Relationship Id="rId31" Type="http://schemas.openxmlformats.org/officeDocument/2006/relationships/hyperlink" Target="http://www.google.be/url?sa=i&amp;rct=j&amp;q=lixon+&amp;+marchienne+au+pont&amp;source=images&amp;cd=&amp;cad=rja&amp;docid=jrA0wzTnUeLedM&amp;tbnid=PYFoxwfWats5SM:&amp;ved=0CAUQjRw&amp;url=http://www.pagesdor.be/ms/ms/lixon-sa-batiments-non-residentiel-charleroi-6030/ms-121100-p-2/?tab=businessInfo&amp;paging=true&amp;ei=pQW_UcWcN8rTPMqQgIAC&amp;bvm=bv.47883778,d.ZWU&amp;psig=AFQjCNEwnbfst0ZDTxp1QfnPQ3TJfLpFOw&amp;ust=1371559713021544" TargetMode="External"/><Relationship Id="rId44" Type="http://schemas.openxmlformats.org/officeDocument/2006/relationships/image" Target="../media/image33.jpeg"/><Relationship Id="rId52" Type="http://schemas.openxmlformats.org/officeDocument/2006/relationships/image" Target="../media/image41.jpeg"/><Relationship Id="rId60" Type="http://schemas.openxmlformats.org/officeDocument/2006/relationships/image" Target="../media/image49.jpeg"/><Relationship Id="rId65" Type="http://schemas.openxmlformats.org/officeDocument/2006/relationships/image" Target="../media/image54.gif"/><Relationship Id="rId73"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3.jpeg"/><Relationship Id="rId39" Type="http://schemas.openxmlformats.org/officeDocument/2006/relationships/image" Target="../media/image28.gif"/><Relationship Id="rId34" Type="http://schemas.openxmlformats.org/officeDocument/2006/relationships/image" Target="../media/image25.png"/><Relationship Id="rId50" Type="http://schemas.openxmlformats.org/officeDocument/2006/relationships/image" Target="../media/image39.jpeg"/><Relationship Id="rId55" Type="http://schemas.openxmlformats.org/officeDocument/2006/relationships/image" Target="../media/image44.jpeg"/><Relationship Id="rId76" Type="http://schemas.openxmlformats.org/officeDocument/2006/relationships/image" Target="../media/image62.jpeg"/><Relationship Id="rId7" Type="http://schemas.openxmlformats.org/officeDocument/2006/relationships/image" Target="../media/image3.jpeg"/><Relationship Id="rId71" Type="http://schemas.openxmlformats.org/officeDocument/2006/relationships/image" Target="../media/image59.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12.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1.emf"/><Relationship Id="rId5" Type="http://schemas.openxmlformats.org/officeDocument/2006/relationships/package" Target="../embeddings/Microsoft_Excel_Worksheet13.xlsx"/><Relationship Id="rId4" Type="http://schemas.openxmlformats.org/officeDocument/2006/relationships/image" Target="../media/image80.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14.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2.emf"/><Relationship Id="rId5" Type="http://schemas.openxmlformats.org/officeDocument/2006/relationships/package" Target="../embeddings/Microsoft_Excel_Worksheet15.xlsx"/><Relationship Id="rId4" Type="http://schemas.openxmlformats.org/officeDocument/2006/relationships/image" Target="../media/image80.emf"/></Relationships>
</file>

<file path=ppt/slides/_rels/slide12.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package" Target="../embeddings/Microsoft_Excel_Worksheet16.xlsx"/><Relationship Id="rId7" Type="http://schemas.openxmlformats.org/officeDocument/2006/relationships/package" Target="../embeddings/Microsoft_Excel_Worksheet18.xlsx"/><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84.emf"/><Relationship Id="rId5" Type="http://schemas.openxmlformats.org/officeDocument/2006/relationships/package" Target="../embeddings/Microsoft_Excel_Worksheet17.xlsx"/><Relationship Id="rId4" Type="http://schemas.openxmlformats.org/officeDocument/2006/relationships/image" Target="../media/image83.emf"/><Relationship Id="rId9"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19.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87.emf"/><Relationship Id="rId5" Type="http://schemas.openxmlformats.org/officeDocument/2006/relationships/package" Target="../embeddings/Microsoft_Excel_Worksheet20.xlsx"/><Relationship Id="rId4" Type="http://schemas.openxmlformats.org/officeDocument/2006/relationships/image" Target="../media/image86.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21.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88.emf"/><Relationship Id="rId5" Type="http://schemas.openxmlformats.org/officeDocument/2006/relationships/package" Target="../embeddings/Microsoft_Excel_Worksheet22.xlsx"/><Relationship Id="rId4" Type="http://schemas.openxmlformats.org/officeDocument/2006/relationships/image" Target="../media/image86.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23.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9.emf"/><Relationship Id="rId5" Type="http://schemas.openxmlformats.org/officeDocument/2006/relationships/package" Target="../embeddings/Microsoft_Excel_Worksheet24.xlsx"/><Relationship Id="rId4" Type="http://schemas.openxmlformats.org/officeDocument/2006/relationships/image" Target="../media/image86.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25.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1.emf"/><Relationship Id="rId5" Type="http://schemas.openxmlformats.org/officeDocument/2006/relationships/package" Target="../embeddings/Microsoft_Excel_Worksheet26.xlsx"/><Relationship Id="rId4" Type="http://schemas.openxmlformats.org/officeDocument/2006/relationships/image" Target="../media/image90.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27.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92.emf"/><Relationship Id="rId5" Type="http://schemas.openxmlformats.org/officeDocument/2006/relationships/package" Target="../embeddings/Microsoft_Excel_Worksheet28.xlsx"/><Relationship Id="rId4" Type="http://schemas.openxmlformats.org/officeDocument/2006/relationships/image" Target="../media/image90.emf"/></Relationships>
</file>

<file path=ppt/slides/_rels/slide18.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package" Target="../embeddings/Microsoft_Excel_Worksheet29.xlsx"/><Relationship Id="rId7" Type="http://schemas.openxmlformats.org/officeDocument/2006/relationships/package" Target="../embeddings/Microsoft_Excel_Worksheet31.xlsx"/><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94.emf"/><Relationship Id="rId5" Type="http://schemas.openxmlformats.org/officeDocument/2006/relationships/package" Target="../embeddings/Microsoft_Excel_Worksheet30.xlsx"/><Relationship Id="rId4" Type="http://schemas.openxmlformats.org/officeDocument/2006/relationships/image" Target="../media/image93.emf"/><Relationship Id="rId9" Type="http://schemas.openxmlformats.org/officeDocument/2006/relationships/image" Target="../media/image66.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8.png"/><Relationship Id="rId7" Type="http://schemas.openxmlformats.org/officeDocument/2006/relationships/image" Target="../media/image97.e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package" Target="../embeddings/Microsoft_Excel_Worksheet33.xlsx"/><Relationship Id="rId5" Type="http://schemas.openxmlformats.org/officeDocument/2006/relationships/image" Target="../media/image96.emf"/><Relationship Id="rId4" Type="http://schemas.openxmlformats.org/officeDocument/2006/relationships/package" Target="../embeddings/Microsoft_Excel_Worksheet32.xlsx"/></Relationships>
</file>

<file path=ppt/slides/_rels/slide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5.png"/><Relationship Id="rId7" Type="http://schemas.openxmlformats.org/officeDocument/2006/relationships/image" Target="../media/image6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Excel_Worksheet2.xlsx"/><Relationship Id="rId5" Type="http://schemas.openxmlformats.org/officeDocument/2006/relationships/image" Target="../media/image63.emf"/><Relationship Id="rId4" Type="http://schemas.openxmlformats.org/officeDocument/2006/relationships/package" Target="../embeddings/Microsoft_Excel_Worksheet1.xlsx"/></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8.png"/><Relationship Id="rId7" Type="http://schemas.openxmlformats.org/officeDocument/2006/relationships/image" Target="../media/image99.e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package" Target="../embeddings/Microsoft_Excel_Worksheet35.xlsx"/><Relationship Id="rId5" Type="http://schemas.openxmlformats.org/officeDocument/2006/relationships/image" Target="../media/image96.emf"/><Relationship Id="rId4" Type="http://schemas.openxmlformats.org/officeDocument/2006/relationships/package" Target="../embeddings/Microsoft_Excel_Worksheet34.xlsx"/></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8.png"/><Relationship Id="rId7" Type="http://schemas.openxmlformats.org/officeDocument/2006/relationships/image" Target="../media/image100.emf"/><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package" Target="../embeddings/Microsoft_Excel_Worksheet37.xlsx"/><Relationship Id="rId5" Type="http://schemas.openxmlformats.org/officeDocument/2006/relationships/image" Target="../media/image96.emf"/><Relationship Id="rId4" Type="http://schemas.openxmlformats.org/officeDocument/2006/relationships/package" Target="../embeddings/Microsoft_Excel_Worksheet36.xlsx"/></Relationships>
</file>

<file path=ppt/slides/_rels/slide2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8.png"/><Relationship Id="rId7" Type="http://schemas.openxmlformats.org/officeDocument/2006/relationships/image" Target="../media/image101.e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package" Target="../embeddings/Microsoft_Excel_Worksheet39.xlsx"/><Relationship Id="rId5" Type="http://schemas.openxmlformats.org/officeDocument/2006/relationships/image" Target="../media/image96.emf"/><Relationship Id="rId4" Type="http://schemas.openxmlformats.org/officeDocument/2006/relationships/package" Target="../embeddings/Microsoft_Excel_Worksheet38.xlsx"/></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40.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03.emf"/><Relationship Id="rId5" Type="http://schemas.openxmlformats.org/officeDocument/2006/relationships/package" Target="../embeddings/Microsoft_Excel_Worksheet41.xlsx"/><Relationship Id="rId4" Type="http://schemas.openxmlformats.org/officeDocument/2006/relationships/image" Target="../media/image102.emf"/></Relationships>
</file>

<file path=ppt/slides/_rels/slide24.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package" Target="../embeddings/Microsoft_Excel_Worksheet42.xlsx"/><Relationship Id="rId7" Type="http://schemas.openxmlformats.org/officeDocument/2006/relationships/package" Target="../embeddings/Microsoft_Excel_Worksheet44.xlsx"/><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05.emf"/><Relationship Id="rId5" Type="http://schemas.openxmlformats.org/officeDocument/2006/relationships/package" Target="../embeddings/Microsoft_Excel_Worksheet43.xlsx"/><Relationship Id="rId4" Type="http://schemas.openxmlformats.org/officeDocument/2006/relationships/image" Target="../media/image104.emf"/><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package" Target="../embeddings/Microsoft_Excel_Worksheet45.xlsx"/><Relationship Id="rId7" Type="http://schemas.openxmlformats.org/officeDocument/2006/relationships/package" Target="../embeddings/Microsoft_Excel_Worksheet47.xlsx"/><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07.emf"/><Relationship Id="rId5" Type="http://schemas.openxmlformats.org/officeDocument/2006/relationships/package" Target="../embeddings/Microsoft_Excel_Worksheet46.xlsx"/><Relationship Id="rId4" Type="http://schemas.openxmlformats.org/officeDocument/2006/relationships/image" Target="../media/image104.emf"/><Relationship Id="rId9"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package" Target="../embeddings/Microsoft_Excel_Worksheet48.xlsx"/><Relationship Id="rId7" Type="http://schemas.openxmlformats.org/officeDocument/2006/relationships/package" Target="../embeddings/Microsoft_Excel_Worksheet50.xlsx"/><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10.emf"/><Relationship Id="rId5" Type="http://schemas.openxmlformats.org/officeDocument/2006/relationships/package" Target="../embeddings/Microsoft_Excel_Worksheet49.xlsx"/><Relationship Id="rId4" Type="http://schemas.openxmlformats.org/officeDocument/2006/relationships/image" Target="../media/image109.emf"/><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66.jpeg"/><Relationship Id="rId5" Type="http://schemas.openxmlformats.org/officeDocument/2006/relationships/image" Target="../media/image112.emf"/><Relationship Id="rId4" Type="http://schemas.openxmlformats.org/officeDocument/2006/relationships/package" Target="../embeddings/Microsoft_Excel_Worksheet51.xlsx"/></Relationships>
</file>

<file path=ppt/slides/_rels/slide2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66.jpeg"/><Relationship Id="rId5" Type="http://schemas.openxmlformats.org/officeDocument/2006/relationships/image" Target="../media/image114.emf"/><Relationship Id="rId4" Type="http://schemas.openxmlformats.org/officeDocument/2006/relationships/package" Target="../embeddings/Microsoft_Excel_Worksheet52.xlsx"/></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5.png"/><Relationship Id="rId7" Type="http://schemas.openxmlformats.org/officeDocument/2006/relationships/image" Target="../media/image6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Excel_Worksheet4.xlsx"/><Relationship Id="rId5" Type="http://schemas.openxmlformats.org/officeDocument/2006/relationships/image" Target="../media/image63.emf"/><Relationship Id="rId4" Type="http://schemas.openxmlformats.org/officeDocument/2006/relationships/package" Target="../embeddings/Microsoft_Excel_Worksheet3.xlsx"/></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anja.perrault@confederationconstruction.be" TargetMode="External"/><Relationship Id="rId2" Type="http://schemas.openxmlformats.org/officeDocument/2006/relationships/hyperlink" Target="http://www.confederationconstruction.be/" TargetMode="Externa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5.png"/><Relationship Id="rId7"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Excel_Worksheet6.xlsx"/><Relationship Id="rId5" Type="http://schemas.openxmlformats.org/officeDocument/2006/relationships/image" Target="../media/image63.emf"/><Relationship Id="rId4" Type="http://schemas.openxmlformats.org/officeDocument/2006/relationships/package" Target="../embeddings/Microsoft_Excel_Worksheet5.xlsx"/></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package" Target="../embeddings/Microsoft_Excel_Worksheet7.xlsx"/><Relationship Id="rId7" Type="http://schemas.openxmlformats.org/officeDocument/2006/relationships/package" Target="../embeddings/Microsoft_Excel_Worksheet9.xlsx"/><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0.emf"/><Relationship Id="rId5" Type="http://schemas.openxmlformats.org/officeDocument/2006/relationships/package" Target="../embeddings/Microsoft_Excel_Worksheet8.xlsx"/><Relationship Id="rId4" Type="http://schemas.openxmlformats.org/officeDocument/2006/relationships/image" Target="../media/image69.emf"/><Relationship Id="rId9"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74.jpg"/></Relationships>
</file>

<file path=ppt/slides/_rels/slide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2.emf"/><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10.xlsx"/><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8.jpg"/><Relationship Id="rId5" Type="http://schemas.openxmlformats.org/officeDocument/2006/relationships/image" Target="../media/image77.emf"/><Relationship Id="rId4" Type="http://schemas.openxmlformats.org/officeDocument/2006/relationships/image" Target="../media/image76.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6.jpeg"/><Relationship Id="rId5" Type="http://schemas.openxmlformats.org/officeDocument/2006/relationships/image" Target="../media/image79.emf"/><Relationship Id="rId4" Type="http://schemas.openxmlformats.org/officeDocument/2006/relationships/image" Target="../media/image7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Elbow Connector 49"/>
          <p:cNvCxnSpPr>
            <a:stCxn id="22" idx="2"/>
            <a:endCxn id="208" idx="0"/>
          </p:cNvCxnSpPr>
          <p:nvPr/>
        </p:nvCxnSpPr>
        <p:spPr>
          <a:xfrm rot="10800000" flipV="1">
            <a:off x="578561" y="2754077"/>
            <a:ext cx="97795" cy="195197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2" name="Elbow Connector 109"/>
          <p:cNvCxnSpPr>
            <a:stCxn id="21" idx="2"/>
            <a:endCxn id="58" idx="0"/>
          </p:cNvCxnSpPr>
          <p:nvPr/>
        </p:nvCxnSpPr>
        <p:spPr>
          <a:xfrm rot="10800000" flipV="1">
            <a:off x="5837397" y="2808557"/>
            <a:ext cx="85970" cy="175593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2" name="Elbow Connector 241"/>
          <p:cNvCxnSpPr>
            <a:stCxn id="22" idx="6"/>
            <a:endCxn id="203" idx="0"/>
          </p:cNvCxnSpPr>
          <p:nvPr/>
        </p:nvCxnSpPr>
        <p:spPr>
          <a:xfrm>
            <a:off x="1738608" y="2754078"/>
            <a:ext cx="1108113" cy="199035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93" name="Picture 16" descr="Résultat de recherche d'images pour &quot;limosa&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1943" y="6491537"/>
            <a:ext cx="146782" cy="207537"/>
          </a:xfrm>
          <a:prstGeom prst="rect">
            <a:avLst/>
          </a:prstGeom>
          <a:solidFill>
            <a:schemeClr val="bg1"/>
          </a:solidFill>
          <a:extLst/>
        </p:spPr>
      </p:pic>
      <p:sp>
        <p:nvSpPr>
          <p:cNvPr id="8" name="Oval 7"/>
          <p:cNvSpPr/>
          <p:nvPr/>
        </p:nvSpPr>
        <p:spPr>
          <a:xfrm>
            <a:off x="1856702" y="1705571"/>
            <a:ext cx="1657121" cy="5057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smtClean="0">
                <a:solidFill>
                  <a:schemeClr val="tx1"/>
                </a:solidFill>
                <a:latin typeface="+mj-lt"/>
                <a:cs typeface="Times New Roman" panose="02020603050405020304" pitchFamily="18" charset="0"/>
              </a:rPr>
              <a:t>Numéro d’entreprise belge ?</a:t>
            </a:r>
            <a:endParaRPr lang="fr-BE" sz="900" b="1" dirty="0">
              <a:solidFill>
                <a:schemeClr val="tx1"/>
              </a:solidFill>
              <a:latin typeface="+mj-lt"/>
              <a:cs typeface="Times New Roman" panose="02020603050405020304" pitchFamily="18" charset="0"/>
            </a:endParaRPr>
          </a:p>
        </p:txBody>
      </p:sp>
      <p:sp>
        <p:nvSpPr>
          <p:cNvPr id="9" name="Oval 8"/>
          <p:cNvSpPr/>
          <p:nvPr/>
        </p:nvSpPr>
        <p:spPr>
          <a:xfrm>
            <a:off x="7055798" y="1709090"/>
            <a:ext cx="102873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smtClean="0">
                <a:solidFill>
                  <a:schemeClr val="tx1"/>
                </a:solidFill>
                <a:latin typeface="+mj-lt"/>
                <a:cs typeface="Times New Roman" panose="02020603050405020304" pitchFamily="18" charset="0"/>
              </a:rPr>
              <a:t>Employeur belge ?</a:t>
            </a:r>
            <a:endParaRPr lang="fr-BE" sz="900" b="1" dirty="0">
              <a:solidFill>
                <a:schemeClr val="tx1"/>
              </a:solidFill>
              <a:latin typeface="+mj-lt"/>
              <a:cs typeface="Times New Roman" panose="02020603050405020304" pitchFamily="18" charset="0"/>
            </a:endParaRPr>
          </a:p>
        </p:txBody>
      </p:sp>
      <p:sp>
        <p:nvSpPr>
          <p:cNvPr id="10" name="Oval 9"/>
          <p:cNvSpPr/>
          <p:nvPr/>
        </p:nvSpPr>
        <p:spPr>
          <a:xfrm>
            <a:off x="4427637" y="900163"/>
            <a:ext cx="2016224" cy="510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b="1" dirty="0" smtClean="0">
                <a:solidFill>
                  <a:schemeClr val="tx1"/>
                </a:solidFill>
                <a:latin typeface="+mj-lt"/>
                <a:cs typeface="Times New Roman" panose="02020603050405020304" pitchFamily="18" charset="0"/>
              </a:rPr>
              <a:t>Quel statut ?</a:t>
            </a:r>
            <a:endParaRPr lang="fr-BE" sz="1600" b="1" dirty="0">
              <a:solidFill>
                <a:schemeClr val="tx1"/>
              </a:solidFill>
              <a:latin typeface="+mj-lt"/>
              <a:cs typeface="Times New Roman" panose="02020603050405020304" pitchFamily="18" charset="0"/>
            </a:endParaRPr>
          </a:p>
        </p:txBody>
      </p:sp>
      <p:sp>
        <p:nvSpPr>
          <p:cNvPr id="21" name="Oval 20"/>
          <p:cNvSpPr/>
          <p:nvPr/>
        </p:nvSpPr>
        <p:spPr>
          <a:xfrm>
            <a:off x="5923367" y="2517896"/>
            <a:ext cx="1225615" cy="5813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smtClean="0">
                <a:solidFill>
                  <a:schemeClr val="tx1"/>
                </a:solidFill>
                <a:latin typeface="+mj-lt"/>
                <a:cs typeface="Times New Roman" panose="02020603050405020304" pitchFamily="18" charset="0"/>
              </a:rPr>
              <a:t>Secteur de la construction ?</a:t>
            </a:r>
            <a:endParaRPr lang="fr-BE" sz="900" b="1" dirty="0">
              <a:solidFill>
                <a:schemeClr val="tx1"/>
              </a:solidFill>
              <a:latin typeface="+mj-lt"/>
              <a:cs typeface="Times New Roman" panose="02020603050405020304" pitchFamily="18" charset="0"/>
            </a:endParaRPr>
          </a:p>
        </p:txBody>
      </p:sp>
      <p:sp>
        <p:nvSpPr>
          <p:cNvPr id="22" name="Oval 21"/>
          <p:cNvSpPr/>
          <p:nvPr/>
        </p:nvSpPr>
        <p:spPr>
          <a:xfrm>
            <a:off x="676355" y="2451148"/>
            <a:ext cx="1062253" cy="6058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smtClean="0">
                <a:solidFill>
                  <a:schemeClr val="tx1"/>
                </a:solidFill>
                <a:latin typeface="+mj-lt"/>
                <a:cs typeface="Times New Roman" panose="02020603050405020304" pitchFamily="18" charset="0"/>
              </a:rPr>
              <a:t>Nationalité travailleur belge ?</a:t>
            </a:r>
            <a:endParaRPr lang="fr-BE" sz="900" b="1" dirty="0">
              <a:solidFill>
                <a:schemeClr val="tx1"/>
              </a:solidFill>
              <a:latin typeface="+mj-lt"/>
              <a:cs typeface="Times New Roman" panose="02020603050405020304" pitchFamily="18" charset="0"/>
            </a:endParaRPr>
          </a:p>
        </p:txBody>
      </p:sp>
      <p:sp>
        <p:nvSpPr>
          <p:cNvPr id="26" name="Flowchart: Terminator 25">
            <a:hlinkClick r:id="" action="ppaction://noaction"/>
          </p:cNvPr>
          <p:cNvSpPr/>
          <p:nvPr/>
        </p:nvSpPr>
        <p:spPr>
          <a:xfrm>
            <a:off x="3380689" y="4641694"/>
            <a:ext cx="828000" cy="190382"/>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hlinkClick r:id="rId3" action="ppaction://hlinksldjump"/>
              </a:rPr>
              <a:t>L1</a:t>
            </a:r>
            <a:endParaRPr lang="fr-BE" sz="900" dirty="0">
              <a:solidFill>
                <a:schemeClr val="tx1"/>
              </a:solidFill>
              <a:latin typeface="+mj-lt"/>
              <a:cs typeface="Times New Roman" panose="02020603050405020304" pitchFamily="18" charset="0"/>
            </a:endParaRPr>
          </a:p>
        </p:txBody>
      </p:sp>
      <p:sp>
        <p:nvSpPr>
          <p:cNvPr id="27" name="Flowchart: Terminator 26">
            <a:hlinkClick r:id="" action="ppaction://noaction"/>
          </p:cNvPr>
          <p:cNvSpPr/>
          <p:nvPr/>
        </p:nvSpPr>
        <p:spPr>
          <a:xfrm>
            <a:off x="3410558" y="4918954"/>
            <a:ext cx="828000" cy="198659"/>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hlinkClick r:id="rId4" action="ppaction://hlinksldjump"/>
              </a:rPr>
              <a:t>A1</a:t>
            </a:r>
            <a:endParaRPr lang="fr-BE" sz="900" dirty="0">
              <a:solidFill>
                <a:schemeClr val="tx1"/>
              </a:solidFill>
              <a:latin typeface="+mj-lt"/>
              <a:cs typeface="Times New Roman" panose="02020603050405020304" pitchFamily="18" charset="0"/>
            </a:endParaRPr>
          </a:p>
        </p:txBody>
      </p:sp>
      <p:cxnSp>
        <p:nvCxnSpPr>
          <p:cNvPr id="42" name="Elbow Connector 41"/>
          <p:cNvCxnSpPr>
            <a:stCxn id="8" idx="6"/>
            <a:endCxn id="26" idx="0"/>
          </p:cNvCxnSpPr>
          <p:nvPr/>
        </p:nvCxnSpPr>
        <p:spPr>
          <a:xfrm>
            <a:off x="3513823" y="1958469"/>
            <a:ext cx="280866" cy="268322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a:stCxn id="22" idx="6"/>
          </p:cNvCxnSpPr>
          <p:nvPr/>
        </p:nvCxnSpPr>
        <p:spPr>
          <a:xfrm>
            <a:off x="1738608" y="2754078"/>
            <a:ext cx="76874" cy="202948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rot="20582367">
            <a:off x="3443203" y="1291795"/>
            <a:ext cx="1272756" cy="276999"/>
          </a:xfrm>
          <a:prstGeom prst="rect">
            <a:avLst/>
          </a:prstGeom>
          <a:noFill/>
        </p:spPr>
        <p:txBody>
          <a:bodyPr wrap="square" rtlCol="0">
            <a:spAutoFit/>
          </a:bodyPr>
          <a:lstStyle/>
          <a:p>
            <a:r>
              <a:rPr lang="fr-BE" sz="1200" b="1" dirty="0" smtClean="0">
                <a:latin typeface="+mj-lt"/>
                <a:cs typeface="Times New Roman" panose="02020603050405020304" pitchFamily="18" charset="0"/>
              </a:rPr>
              <a:t>Indépendant</a:t>
            </a:r>
            <a:endParaRPr lang="fr-BE" sz="1200" b="1" dirty="0">
              <a:latin typeface="+mj-lt"/>
              <a:cs typeface="Times New Roman" panose="02020603050405020304" pitchFamily="18" charset="0"/>
            </a:endParaRPr>
          </a:p>
        </p:txBody>
      </p:sp>
      <p:sp>
        <p:nvSpPr>
          <p:cNvPr id="79" name="TextBox 78"/>
          <p:cNvSpPr txBox="1"/>
          <p:nvPr/>
        </p:nvSpPr>
        <p:spPr>
          <a:xfrm rot="1341173">
            <a:off x="6457051" y="1380163"/>
            <a:ext cx="771511" cy="276999"/>
          </a:xfrm>
          <a:prstGeom prst="rect">
            <a:avLst/>
          </a:prstGeom>
          <a:noFill/>
        </p:spPr>
        <p:txBody>
          <a:bodyPr wrap="square" rtlCol="0">
            <a:spAutoFit/>
          </a:bodyPr>
          <a:lstStyle>
            <a:defPPr>
              <a:defRPr lang="en-US"/>
            </a:defPPr>
            <a:lvl1pPr>
              <a:defRPr sz="1200" b="1">
                <a:latin typeface="+mj-lt"/>
                <a:cs typeface="Times New Roman" panose="02020603050405020304" pitchFamily="18" charset="0"/>
              </a:defRPr>
            </a:lvl1pPr>
          </a:lstStyle>
          <a:p>
            <a:r>
              <a:rPr lang="fr-BE" dirty="0" smtClean="0"/>
              <a:t>Salarié </a:t>
            </a:r>
            <a:endParaRPr lang="fr-BE" dirty="0"/>
          </a:p>
        </p:txBody>
      </p:sp>
      <p:sp>
        <p:nvSpPr>
          <p:cNvPr id="80" name="TextBox 79"/>
          <p:cNvSpPr txBox="1"/>
          <p:nvPr/>
        </p:nvSpPr>
        <p:spPr>
          <a:xfrm>
            <a:off x="1941265" y="2492290"/>
            <a:ext cx="419447" cy="246221"/>
          </a:xfrm>
          <a:prstGeom prst="rect">
            <a:avLst/>
          </a:prstGeom>
          <a:noFill/>
        </p:spPr>
        <p:txBody>
          <a:bodyPr wrap="square" rtlCol="0">
            <a:spAutoFit/>
          </a:bodyPr>
          <a:lstStyle/>
          <a:p>
            <a:r>
              <a:rPr lang="fr-BE" sz="1000" dirty="0" smtClean="0">
                <a:latin typeface="+mj-lt"/>
                <a:cs typeface="Times New Roman" panose="02020603050405020304" pitchFamily="18" charset="0"/>
              </a:rPr>
              <a:t>Non</a:t>
            </a:r>
            <a:endParaRPr lang="fr-BE" sz="1000" dirty="0">
              <a:latin typeface="+mj-lt"/>
              <a:cs typeface="Times New Roman" panose="02020603050405020304" pitchFamily="18" charset="0"/>
            </a:endParaRPr>
          </a:p>
        </p:txBody>
      </p:sp>
      <p:sp>
        <p:nvSpPr>
          <p:cNvPr id="81" name="TextBox 80"/>
          <p:cNvSpPr txBox="1"/>
          <p:nvPr/>
        </p:nvSpPr>
        <p:spPr>
          <a:xfrm>
            <a:off x="3476007" y="1731068"/>
            <a:ext cx="419447" cy="246221"/>
          </a:xfrm>
          <a:prstGeom prst="rect">
            <a:avLst/>
          </a:prstGeom>
          <a:noFill/>
        </p:spPr>
        <p:txBody>
          <a:bodyPr wrap="square" rtlCol="0">
            <a:spAutoFit/>
          </a:bodyPr>
          <a:lstStyle/>
          <a:p>
            <a:r>
              <a:rPr lang="fr-BE" sz="1000" dirty="0" smtClean="0">
                <a:latin typeface="+mj-lt"/>
                <a:cs typeface="Times New Roman" panose="02020603050405020304" pitchFamily="18" charset="0"/>
              </a:rPr>
              <a:t>Non</a:t>
            </a:r>
            <a:endParaRPr lang="fr-BE" sz="1000" dirty="0">
              <a:latin typeface="+mj-lt"/>
              <a:cs typeface="Times New Roman" panose="02020603050405020304" pitchFamily="18" charset="0"/>
            </a:endParaRPr>
          </a:p>
        </p:txBody>
      </p:sp>
      <p:sp>
        <p:nvSpPr>
          <p:cNvPr id="82" name="TextBox 81"/>
          <p:cNvSpPr txBox="1"/>
          <p:nvPr/>
        </p:nvSpPr>
        <p:spPr>
          <a:xfrm>
            <a:off x="344488" y="2492959"/>
            <a:ext cx="406493" cy="246221"/>
          </a:xfrm>
          <a:prstGeom prst="rect">
            <a:avLst/>
          </a:prstGeom>
          <a:noFill/>
        </p:spPr>
        <p:txBody>
          <a:bodyPr wrap="square" rtlCol="0">
            <a:spAutoFit/>
          </a:bodyPr>
          <a:lstStyle/>
          <a:p>
            <a:r>
              <a:rPr lang="fr-BE" sz="1000" dirty="0" smtClean="0">
                <a:latin typeface="+mj-lt"/>
                <a:cs typeface="Times New Roman" panose="02020603050405020304" pitchFamily="18" charset="0"/>
              </a:rPr>
              <a:t>Oui</a:t>
            </a:r>
            <a:endParaRPr lang="fr-BE" sz="1000" dirty="0">
              <a:latin typeface="+mj-lt"/>
              <a:cs typeface="Times New Roman" panose="02020603050405020304" pitchFamily="18" charset="0"/>
            </a:endParaRPr>
          </a:p>
        </p:txBody>
      </p:sp>
      <p:sp>
        <p:nvSpPr>
          <p:cNvPr id="83" name="TextBox 82"/>
          <p:cNvSpPr txBox="1"/>
          <p:nvPr/>
        </p:nvSpPr>
        <p:spPr>
          <a:xfrm>
            <a:off x="6719674" y="1727212"/>
            <a:ext cx="380908" cy="246221"/>
          </a:xfrm>
          <a:prstGeom prst="rect">
            <a:avLst/>
          </a:prstGeom>
          <a:noFill/>
        </p:spPr>
        <p:txBody>
          <a:bodyPr wrap="square" rtlCol="0">
            <a:spAutoFit/>
          </a:bodyPr>
          <a:lstStyle/>
          <a:p>
            <a:r>
              <a:rPr lang="fr-BE" sz="1000" dirty="0" smtClean="0">
                <a:latin typeface="+mj-lt"/>
                <a:cs typeface="Times New Roman" panose="02020603050405020304" pitchFamily="18" charset="0"/>
              </a:rPr>
              <a:t>Oui</a:t>
            </a:r>
            <a:endParaRPr lang="fr-BE" sz="1000" dirty="0">
              <a:latin typeface="+mj-lt"/>
              <a:cs typeface="Times New Roman" panose="02020603050405020304" pitchFamily="18" charset="0"/>
            </a:endParaRPr>
          </a:p>
        </p:txBody>
      </p:sp>
      <p:sp>
        <p:nvSpPr>
          <p:cNvPr id="84" name="TextBox 83"/>
          <p:cNvSpPr txBox="1"/>
          <p:nvPr/>
        </p:nvSpPr>
        <p:spPr>
          <a:xfrm>
            <a:off x="5575502" y="2590796"/>
            <a:ext cx="417569" cy="246221"/>
          </a:xfrm>
          <a:prstGeom prst="rect">
            <a:avLst/>
          </a:prstGeom>
          <a:noFill/>
        </p:spPr>
        <p:txBody>
          <a:bodyPr wrap="square" rtlCol="0">
            <a:spAutoFit/>
          </a:bodyPr>
          <a:lstStyle/>
          <a:p>
            <a:r>
              <a:rPr lang="fr-BE" sz="1000" dirty="0" smtClean="0">
                <a:latin typeface="+mj-lt"/>
                <a:cs typeface="Times New Roman" panose="02020603050405020304" pitchFamily="18" charset="0"/>
              </a:rPr>
              <a:t>Oui</a:t>
            </a:r>
            <a:endParaRPr lang="fr-BE" sz="1000" dirty="0">
              <a:latin typeface="+mj-lt"/>
              <a:cs typeface="Times New Roman" panose="02020603050405020304" pitchFamily="18" charset="0"/>
            </a:endParaRPr>
          </a:p>
        </p:txBody>
      </p:sp>
      <p:sp>
        <p:nvSpPr>
          <p:cNvPr id="85" name="TextBox 84"/>
          <p:cNvSpPr txBox="1"/>
          <p:nvPr/>
        </p:nvSpPr>
        <p:spPr>
          <a:xfrm>
            <a:off x="7151570" y="2595164"/>
            <a:ext cx="419447" cy="246221"/>
          </a:xfrm>
          <a:prstGeom prst="rect">
            <a:avLst/>
          </a:prstGeom>
          <a:noFill/>
        </p:spPr>
        <p:txBody>
          <a:bodyPr wrap="square" rtlCol="0">
            <a:spAutoFit/>
          </a:bodyPr>
          <a:lstStyle/>
          <a:p>
            <a:r>
              <a:rPr lang="fr-BE" sz="1000" dirty="0" smtClean="0">
                <a:latin typeface="+mj-lt"/>
                <a:cs typeface="Times New Roman" panose="02020603050405020304" pitchFamily="18" charset="0"/>
              </a:rPr>
              <a:t>Non</a:t>
            </a:r>
            <a:endParaRPr lang="fr-BE" sz="1000" dirty="0">
              <a:latin typeface="+mj-lt"/>
              <a:cs typeface="Times New Roman" panose="02020603050405020304" pitchFamily="18" charset="0"/>
            </a:endParaRPr>
          </a:p>
        </p:txBody>
      </p:sp>
      <p:sp>
        <p:nvSpPr>
          <p:cNvPr id="86" name="TextBox 85"/>
          <p:cNvSpPr txBox="1"/>
          <p:nvPr/>
        </p:nvSpPr>
        <p:spPr>
          <a:xfrm>
            <a:off x="8050137" y="1717882"/>
            <a:ext cx="419447" cy="246221"/>
          </a:xfrm>
          <a:prstGeom prst="rect">
            <a:avLst/>
          </a:prstGeom>
          <a:noFill/>
        </p:spPr>
        <p:txBody>
          <a:bodyPr wrap="square" rtlCol="0">
            <a:spAutoFit/>
          </a:bodyPr>
          <a:lstStyle/>
          <a:p>
            <a:r>
              <a:rPr lang="fr-BE" sz="1000" dirty="0" smtClean="0">
                <a:latin typeface="+mj-lt"/>
                <a:cs typeface="Times New Roman" panose="02020603050405020304" pitchFamily="18" charset="0"/>
              </a:rPr>
              <a:t>Non</a:t>
            </a:r>
            <a:endParaRPr lang="fr-BE" sz="1000" dirty="0">
              <a:latin typeface="+mj-lt"/>
              <a:cs typeface="Times New Roman" panose="02020603050405020304" pitchFamily="18" charset="0"/>
            </a:endParaRPr>
          </a:p>
        </p:txBody>
      </p:sp>
      <p:cxnSp>
        <p:nvCxnSpPr>
          <p:cNvPr id="110" name="Elbow Connector 109"/>
          <p:cNvCxnSpPr>
            <a:stCxn id="9" idx="2"/>
            <a:endCxn id="21" idx="0"/>
          </p:cNvCxnSpPr>
          <p:nvPr/>
        </p:nvCxnSpPr>
        <p:spPr>
          <a:xfrm rot="10800000" flipV="1">
            <a:off x="6536176" y="1961118"/>
            <a:ext cx="519623" cy="5567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TextBox 121">
            <a:hlinkClick r:id="" action="ppaction://noaction"/>
          </p:cNvPr>
          <p:cNvSpPr txBox="1"/>
          <p:nvPr/>
        </p:nvSpPr>
        <p:spPr>
          <a:xfrm>
            <a:off x="6527945" y="6455372"/>
            <a:ext cx="838894" cy="215444"/>
          </a:xfrm>
          <a:prstGeom prst="rect">
            <a:avLst/>
          </a:prstGeom>
          <a:noFill/>
        </p:spPr>
        <p:txBody>
          <a:bodyPr wrap="square" rtlCol="0">
            <a:spAutoFit/>
          </a:bodyPr>
          <a:lstStyle/>
          <a:p>
            <a:r>
              <a:rPr lang="fr-BE" sz="800" b="1" dirty="0" smtClean="0">
                <a:latin typeface="+mj-lt"/>
                <a:cs typeface="Times New Roman" panose="02020603050405020304" pitchFamily="18" charset="0"/>
              </a:rPr>
              <a:t>L1</a:t>
            </a:r>
            <a:r>
              <a:rPr lang="fr-BE" sz="800" dirty="0" smtClean="0">
                <a:latin typeface="+mj-lt"/>
                <a:cs typeface="Times New Roman" panose="02020603050405020304" pitchFamily="18" charset="0"/>
              </a:rPr>
              <a:t> = Limosa</a:t>
            </a:r>
            <a:endParaRPr lang="fr-BE" sz="800" dirty="0">
              <a:latin typeface="+mj-lt"/>
              <a:cs typeface="Times New Roman" panose="02020603050405020304" pitchFamily="18" charset="0"/>
            </a:endParaRPr>
          </a:p>
        </p:txBody>
      </p:sp>
      <p:sp>
        <p:nvSpPr>
          <p:cNvPr id="123" name="TextBox 122">
            <a:hlinkClick r:id="" action="ppaction://noaction"/>
          </p:cNvPr>
          <p:cNvSpPr txBox="1"/>
          <p:nvPr/>
        </p:nvSpPr>
        <p:spPr>
          <a:xfrm>
            <a:off x="8138649" y="6458099"/>
            <a:ext cx="1710895" cy="215444"/>
          </a:xfrm>
          <a:prstGeom prst="rect">
            <a:avLst/>
          </a:prstGeom>
          <a:noFill/>
        </p:spPr>
        <p:txBody>
          <a:bodyPr wrap="square" rtlCol="0">
            <a:spAutoFit/>
          </a:bodyPr>
          <a:lstStyle/>
          <a:p>
            <a:r>
              <a:rPr lang="fr-BE" sz="800" b="1" dirty="0" smtClean="0">
                <a:latin typeface="+mj-lt"/>
                <a:cs typeface="Times New Roman" panose="02020603050405020304" pitchFamily="18" charset="0"/>
              </a:rPr>
              <a:t>A1</a:t>
            </a:r>
            <a:r>
              <a:rPr lang="fr-BE" sz="800" dirty="0" smtClean="0">
                <a:latin typeface="+mj-lt"/>
                <a:cs typeface="Times New Roman" panose="02020603050405020304" pitchFamily="18" charset="0"/>
              </a:rPr>
              <a:t> = Document de détachement</a:t>
            </a:r>
            <a:endParaRPr lang="fr-BE" sz="800" dirty="0">
              <a:latin typeface="+mj-lt"/>
              <a:cs typeface="Times New Roman" panose="02020603050405020304" pitchFamily="18" charset="0"/>
            </a:endParaRPr>
          </a:p>
        </p:txBody>
      </p:sp>
      <p:sp>
        <p:nvSpPr>
          <p:cNvPr id="124" name="TextBox 123"/>
          <p:cNvSpPr txBox="1"/>
          <p:nvPr/>
        </p:nvSpPr>
        <p:spPr>
          <a:xfrm>
            <a:off x="5480981" y="6597932"/>
            <a:ext cx="4467348" cy="215444"/>
          </a:xfrm>
          <a:prstGeom prst="rect">
            <a:avLst/>
          </a:prstGeom>
          <a:noFill/>
        </p:spPr>
        <p:txBody>
          <a:bodyPr wrap="square" rtlCol="0">
            <a:spAutoFit/>
          </a:bodyPr>
          <a:lstStyle/>
          <a:p>
            <a:r>
              <a:rPr lang="fr-BE" sz="800" b="1" dirty="0" smtClean="0">
                <a:latin typeface="+mj-lt"/>
                <a:cs typeface="Times New Roman" panose="02020603050405020304" pitchFamily="18" charset="0"/>
              </a:rPr>
              <a:t>Carte belge </a:t>
            </a:r>
            <a:r>
              <a:rPr lang="fr-BE" sz="800" dirty="0" smtClean="0">
                <a:latin typeface="+mj-lt"/>
                <a:cs typeface="Times New Roman" panose="02020603050405020304" pitchFamily="18" charset="0"/>
              </a:rPr>
              <a:t>= Titre de séjour pour travailleur non belge, sous format carte à puce officielle</a:t>
            </a:r>
            <a:endParaRPr lang="fr-BE" sz="800" dirty="0">
              <a:latin typeface="+mj-lt"/>
              <a:cs typeface="Times New Roman" panose="02020603050405020304" pitchFamily="18" charset="0"/>
            </a:endParaRPr>
          </a:p>
        </p:txBody>
      </p:sp>
      <p:sp>
        <p:nvSpPr>
          <p:cNvPr id="57" name="Flowchart: Terminator 56"/>
          <p:cNvSpPr/>
          <p:nvPr/>
        </p:nvSpPr>
        <p:spPr>
          <a:xfrm>
            <a:off x="1123147" y="4749344"/>
            <a:ext cx="1147940" cy="283389"/>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rPr>
              <a:t>INASTI (caisse sociale)</a:t>
            </a:r>
            <a:endParaRPr lang="fr-BE" sz="900" dirty="0">
              <a:solidFill>
                <a:schemeClr val="tx1"/>
              </a:solidFill>
              <a:latin typeface="+mj-lt"/>
              <a:cs typeface="Times New Roman" panose="02020603050405020304" pitchFamily="18" charset="0"/>
            </a:endParaRPr>
          </a:p>
        </p:txBody>
      </p:sp>
      <p:sp>
        <p:nvSpPr>
          <p:cNvPr id="58" name="Flowchart: Terminator 57"/>
          <p:cNvSpPr/>
          <p:nvPr/>
        </p:nvSpPr>
        <p:spPr>
          <a:xfrm>
            <a:off x="5230968" y="4564489"/>
            <a:ext cx="1212857" cy="588695"/>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dirty="0" smtClean="0">
                <a:solidFill>
                  <a:schemeClr val="tx1"/>
                </a:solidFill>
                <a:latin typeface="+mj-lt"/>
                <a:cs typeface="Times New Roman" panose="02020603050405020304" pitchFamily="18" charset="0"/>
              </a:rPr>
              <a:t>C3.2A + Construbadge </a:t>
            </a:r>
            <a:r>
              <a:rPr lang="fr-BE" sz="900" b="1" u="sng" dirty="0" smtClean="0">
                <a:solidFill>
                  <a:schemeClr val="tx1"/>
                </a:solidFill>
                <a:latin typeface="+mj-lt"/>
                <a:cs typeface="Times New Roman" panose="02020603050405020304" pitchFamily="18" charset="0"/>
              </a:rPr>
              <a:t>ou</a:t>
            </a:r>
            <a:r>
              <a:rPr lang="fr-BE" sz="900" dirty="0" smtClean="0">
                <a:solidFill>
                  <a:schemeClr val="tx1"/>
                </a:solidFill>
                <a:latin typeface="+mj-lt"/>
                <a:cs typeface="Times New Roman" panose="02020603050405020304" pitchFamily="18" charset="0"/>
              </a:rPr>
              <a:t> preuve DIMONA si nouveau travailleur</a:t>
            </a:r>
            <a:endParaRPr lang="fr-BE" sz="900" dirty="0">
              <a:solidFill>
                <a:schemeClr val="tx1"/>
              </a:solidFill>
              <a:latin typeface="+mj-lt"/>
              <a:cs typeface="Times New Roman" panose="02020603050405020304" pitchFamily="18" charset="0"/>
            </a:endParaRPr>
          </a:p>
        </p:txBody>
      </p:sp>
      <p:cxnSp>
        <p:nvCxnSpPr>
          <p:cNvPr id="93" name="Elbow Connector 92"/>
          <p:cNvCxnSpPr>
            <a:stCxn id="21" idx="6"/>
          </p:cNvCxnSpPr>
          <p:nvPr/>
        </p:nvCxnSpPr>
        <p:spPr>
          <a:xfrm>
            <a:off x="7148982" y="2808558"/>
            <a:ext cx="165120" cy="187473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38" name="Flowchart: Terminator 137"/>
          <p:cNvSpPr/>
          <p:nvPr/>
        </p:nvSpPr>
        <p:spPr>
          <a:xfrm>
            <a:off x="164560" y="3708067"/>
            <a:ext cx="791009" cy="752519"/>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rPr>
              <a:t>Carte d’identité</a:t>
            </a:r>
          </a:p>
          <a:p>
            <a:pPr algn="ctr"/>
            <a:endParaRPr lang="fr-BE" sz="900" dirty="0" smtClean="0">
              <a:solidFill>
                <a:schemeClr val="tx1"/>
              </a:solidFill>
              <a:latin typeface="+mj-lt"/>
              <a:cs typeface="Times New Roman" panose="02020603050405020304" pitchFamily="18" charset="0"/>
            </a:endParaRPr>
          </a:p>
          <a:p>
            <a:pPr algn="ctr"/>
            <a:endParaRPr lang="fr-BE" sz="900" dirty="0">
              <a:solidFill>
                <a:schemeClr val="tx1"/>
              </a:solidFill>
              <a:latin typeface="+mj-lt"/>
              <a:cs typeface="Times New Roman" panose="02020603050405020304" pitchFamily="18" charset="0"/>
            </a:endParaRPr>
          </a:p>
        </p:txBody>
      </p:sp>
      <p:sp>
        <p:nvSpPr>
          <p:cNvPr id="142" name="Flowchart: Terminator 141"/>
          <p:cNvSpPr/>
          <p:nvPr/>
        </p:nvSpPr>
        <p:spPr>
          <a:xfrm>
            <a:off x="6621291" y="3684722"/>
            <a:ext cx="1184943" cy="815292"/>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BE" sz="900" dirty="0" smtClean="0">
                <a:solidFill>
                  <a:schemeClr val="tx1"/>
                </a:solidFill>
                <a:latin typeface="+mj-lt"/>
                <a:cs typeface="Times New Roman" panose="02020603050405020304" pitchFamily="18" charset="0"/>
              </a:rPr>
              <a:t>Carte d’identité </a:t>
            </a:r>
            <a:r>
              <a:rPr lang="fr-BE" sz="900" b="1" u="sng" dirty="0" smtClean="0">
                <a:solidFill>
                  <a:schemeClr val="tx1"/>
                </a:solidFill>
                <a:latin typeface="+mj-lt"/>
                <a:cs typeface="Times New Roman" panose="02020603050405020304" pitchFamily="18" charset="0"/>
              </a:rPr>
              <a:t>ou</a:t>
            </a:r>
            <a:r>
              <a:rPr lang="fr-BE" sz="900" dirty="0" smtClean="0">
                <a:solidFill>
                  <a:schemeClr val="tx1"/>
                </a:solidFill>
                <a:latin typeface="+mj-lt"/>
                <a:cs typeface="Times New Roman" panose="02020603050405020304" pitchFamily="18" charset="0"/>
              </a:rPr>
              <a:t> </a:t>
            </a:r>
            <a:r>
              <a:rPr lang="fr-BE" sz="900" dirty="0" smtClean="0">
                <a:solidFill>
                  <a:schemeClr val="tx1"/>
                </a:solidFill>
                <a:latin typeface="+mj-lt"/>
                <a:cs typeface="Times New Roman" panose="02020603050405020304" pitchFamily="18" charset="0"/>
                <a:hlinkClick r:id="rId5" action="ppaction://hlinksldjump"/>
              </a:rPr>
              <a:t>carte </a:t>
            </a:r>
            <a:r>
              <a:rPr lang="fr-BE" sz="900" u="sng" dirty="0" smtClean="0">
                <a:solidFill>
                  <a:srgbClr val="0000FF"/>
                </a:solidFill>
                <a:latin typeface="+mj-lt"/>
                <a:cs typeface="Times New Roman" panose="02020603050405020304" pitchFamily="18" charset="0"/>
                <a:hlinkClick r:id="rId5" action="ppaction://hlinksldjump"/>
              </a:rPr>
              <a:t>belge</a:t>
            </a:r>
            <a:r>
              <a:rPr lang="fr-BE" sz="900" u="sng" dirty="0" smtClean="0">
                <a:solidFill>
                  <a:srgbClr val="0000FF"/>
                </a:solidFill>
                <a:latin typeface="+mj-lt"/>
                <a:cs typeface="Times New Roman" panose="02020603050405020304" pitchFamily="18" charset="0"/>
              </a:rPr>
              <a:t> ID / séjour</a:t>
            </a:r>
            <a:endParaRPr lang="fr-BE" sz="900" u="sng" dirty="0">
              <a:solidFill>
                <a:srgbClr val="0000FF"/>
              </a:solidFill>
              <a:latin typeface="+mj-lt"/>
              <a:cs typeface="Times New Roman" panose="02020603050405020304" pitchFamily="18" charset="0"/>
            </a:endParaRPr>
          </a:p>
        </p:txBody>
      </p:sp>
      <p:sp>
        <p:nvSpPr>
          <p:cNvPr id="150" name="Flowchart: Terminator 149"/>
          <p:cNvSpPr/>
          <p:nvPr/>
        </p:nvSpPr>
        <p:spPr>
          <a:xfrm>
            <a:off x="5177675" y="3663135"/>
            <a:ext cx="1340617" cy="797853"/>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r>
              <a:rPr lang="fr-BE" sz="900" dirty="0" smtClean="0">
                <a:solidFill>
                  <a:schemeClr val="tx1"/>
                </a:solidFill>
                <a:latin typeface="+mj-lt"/>
                <a:cs typeface="Times New Roman" panose="02020603050405020304" pitchFamily="18" charset="0"/>
              </a:rPr>
              <a:t>Carte d’identité </a:t>
            </a:r>
            <a:r>
              <a:rPr lang="fr-BE" sz="900" b="1" u="sng" dirty="0" smtClean="0">
                <a:solidFill>
                  <a:schemeClr val="tx1"/>
                </a:solidFill>
                <a:latin typeface="+mj-lt"/>
                <a:cs typeface="Times New Roman" panose="02020603050405020304" pitchFamily="18" charset="0"/>
              </a:rPr>
              <a:t>ou</a:t>
            </a:r>
            <a:r>
              <a:rPr lang="fr-BE" sz="900" dirty="0" smtClean="0">
                <a:solidFill>
                  <a:schemeClr val="tx1"/>
                </a:solidFill>
                <a:latin typeface="+mj-lt"/>
                <a:cs typeface="Times New Roman" panose="02020603050405020304" pitchFamily="18" charset="0"/>
              </a:rPr>
              <a:t> </a:t>
            </a:r>
            <a:r>
              <a:rPr lang="fr-BE" sz="900" dirty="0" smtClean="0">
                <a:solidFill>
                  <a:schemeClr val="tx1"/>
                </a:solidFill>
                <a:latin typeface="+mj-lt"/>
                <a:cs typeface="Times New Roman" panose="02020603050405020304" pitchFamily="18" charset="0"/>
                <a:hlinkClick r:id="rId5" action="ppaction://hlinksldjump"/>
              </a:rPr>
              <a:t>carte </a:t>
            </a:r>
            <a:r>
              <a:rPr lang="fr-BE" sz="900" u="sng" dirty="0" smtClean="0">
                <a:solidFill>
                  <a:srgbClr val="0000FF"/>
                </a:solidFill>
                <a:latin typeface="+mj-lt"/>
                <a:cs typeface="Times New Roman" panose="02020603050405020304" pitchFamily="18" charset="0"/>
                <a:hlinkClick r:id="rId5" action="ppaction://hlinksldjump"/>
              </a:rPr>
              <a:t>belge</a:t>
            </a:r>
            <a:r>
              <a:rPr lang="fr-BE" sz="900" u="sng" dirty="0" smtClean="0">
                <a:solidFill>
                  <a:srgbClr val="0000FF"/>
                </a:solidFill>
                <a:latin typeface="+mj-lt"/>
                <a:cs typeface="Times New Roman" panose="02020603050405020304" pitchFamily="18" charset="0"/>
              </a:rPr>
              <a:t> </a:t>
            </a:r>
            <a:r>
              <a:rPr lang="fr-BE" sz="900" u="sng" dirty="0" smtClean="0">
                <a:solidFill>
                  <a:srgbClr val="0000FF"/>
                </a:solidFill>
                <a:latin typeface="+mj-lt"/>
                <a:cs typeface="Times New Roman" panose="02020603050405020304" pitchFamily="18" charset="0"/>
              </a:rPr>
              <a:t>ID / séjo</a:t>
            </a:r>
            <a:r>
              <a:rPr lang="fr-BE" sz="900" b="1" u="sng" dirty="0" smtClean="0">
                <a:solidFill>
                  <a:srgbClr val="0000FF"/>
                </a:solidFill>
                <a:latin typeface="+mj-lt"/>
                <a:cs typeface="Times New Roman" panose="02020603050405020304" pitchFamily="18" charset="0"/>
              </a:rPr>
              <a:t>ur</a:t>
            </a:r>
          </a:p>
          <a:p>
            <a:pPr algn="ctr"/>
            <a:endParaRPr lang="fr-BE" sz="900" dirty="0">
              <a:solidFill>
                <a:schemeClr val="tx1"/>
              </a:solidFill>
              <a:latin typeface="+mj-lt"/>
              <a:cs typeface="Times New Roman" panose="02020603050405020304" pitchFamily="18" charset="0"/>
            </a:endParaRPr>
          </a:p>
        </p:txBody>
      </p:sp>
      <p:sp>
        <p:nvSpPr>
          <p:cNvPr id="160" name="Rectangle 159">
            <a:hlinkClick r:id="" action="ppaction://noaction"/>
          </p:cNvPr>
          <p:cNvSpPr/>
          <p:nvPr/>
        </p:nvSpPr>
        <p:spPr>
          <a:xfrm>
            <a:off x="181069" y="5204491"/>
            <a:ext cx="9559338" cy="1244700"/>
          </a:xfrm>
          <a:prstGeom prst="rect">
            <a:avLst/>
          </a:prstGeom>
          <a:solidFill>
            <a:srgbClr val="71DAFF"/>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sz="900" b="1" dirty="0">
              <a:latin typeface="+mj-lt"/>
            </a:endParaRPr>
          </a:p>
        </p:txBody>
      </p:sp>
      <p:sp>
        <p:nvSpPr>
          <p:cNvPr id="67" name="Flowchart: Terminator 66"/>
          <p:cNvSpPr/>
          <p:nvPr/>
        </p:nvSpPr>
        <p:spPr>
          <a:xfrm>
            <a:off x="6582648" y="4705522"/>
            <a:ext cx="1180469" cy="214167"/>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rPr>
              <a:t>Preuve DIMONA</a:t>
            </a:r>
            <a:endParaRPr lang="fr-BE" sz="900" dirty="0">
              <a:solidFill>
                <a:schemeClr val="tx1"/>
              </a:solidFill>
              <a:latin typeface="+mj-lt"/>
              <a:cs typeface="Times New Roman" panose="02020603050405020304" pitchFamily="18" charset="0"/>
            </a:endParaRPr>
          </a:p>
        </p:txBody>
      </p:sp>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4995" y="2972652"/>
            <a:ext cx="324000" cy="216000"/>
          </a:xfrm>
          <a:prstGeom prst="rect">
            <a:avLst/>
          </a:prstGeom>
        </p:spPr>
      </p:pic>
      <p:cxnSp>
        <p:nvCxnSpPr>
          <p:cNvPr id="140" name="Elbow Connector 49"/>
          <p:cNvCxnSpPr>
            <a:stCxn id="8" idx="2"/>
            <a:endCxn id="22" idx="0"/>
          </p:cNvCxnSpPr>
          <p:nvPr/>
        </p:nvCxnSpPr>
        <p:spPr>
          <a:xfrm rot="10800000" flipV="1">
            <a:off x="1207482" y="1958468"/>
            <a:ext cx="649220" cy="4926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46" name="TextBox 81"/>
          <p:cNvSpPr txBox="1"/>
          <p:nvPr/>
        </p:nvSpPr>
        <p:spPr>
          <a:xfrm>
            <a:off x="1490856" y="1731068"/>
            <a:ext cx="406493" cy="246221"/>
          </a:xfrm>
          <a:prstGeom prst="rect">
            <a:avLst/>
          </a:prstGeom>
          <a:noFill/>
        </p:spPr>
        <p:txBody>
          <a:bodyPr wrap="square" rtlCol="0">
            <a:spAutoFit/>
          </a:bodyPr>
          <a:lstStyle/>
          <a:p>
            <a:r>
              <a:rPr lang="fr-BE" sz="1000" dirty="0" smtClean="0">
                <a:latin typeface="+mj-lt"/>
                <a:cs typeface="Times New Roman" panose="02020603050405020304" pitchFamily="18" charset="0"/>
              </a:rPr>
              <a:t>Oui</a:t>
            </a:r>
            <a:endParaRPr lang="fr-BE" sz="1000" dirty="0">
              <a:latin typeface="+mj-lt"/>
              <a:cs typeface="Times New Roman" panose="02020603050405020304" pitchFamily="18" charset="0"/>
            </a:endParaRPr>
          </a:p>
        </p:txBody>
      </p:sp>
      <p:pic>
        <p:nvPicPr>
          <p:cNvPr id="149" name="Imag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7477" y="2071617"/>
            <a:ext cx="324000" cy="216000"/>
          </a:xfrm>
          <a:prstGeom prst="rect">
            <a:avLst/>
          </a:prstGeom>
        </p:spPr>
      </p:pic>
      <p:cxnSp>
        <p:nvCxnSpPr>
          <p:cNvPr id="175" name="Elbow Connector 109"/>
          <p:cNvCxnSpPr>
            <a:endCxn id="234" idx="0"/>
          </p:cNvCxnSpPr>
          <p:nvPr/>
        </p:nvCxnSpPr>
        <p:spPr>
          <a:xfrm rot="16200000" flipH="1">
            <a:off x="7062107" y="3367292"/>
            <a:ext cx="2513474" cy="704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78" name="Imag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695" y="2087283"/>
            <a:ext cx="324000" cy="216000"/>
          </a:xfrm>
          <a:prstGeom prst="rect">
            <a:avLst/>
          </a:prstGeom>
        </p:spPr>
      </p:pic>
      <p:sp>
        <p:nvSpPr>
          <p:cNvPr id="185" name="Flowchart: Terminator 26">
            <a:hlinkClick r:id="" action="ppaction://noaction"/>
          </p:cNvPr>
          <p:cNvSpPr/>
          <p:nvPr/>
        </p:nvSpPr>
        <p:spPr>
          <a:xfrm>
            <a:off x="7930539" y="4924528"/>
            <a:ext cx="828000" cy="217594"/>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hlinkClick r:id="rId4" action="ppaction://hlinksldjump"/>
              </a:rPr>
              <a:t>A1</a:t>
            </a:r>
            <a:endParaRPr lang="fr-BE" sz="900" dirty="0">
              <a:solidFill>
                <a:schemeClr val="tx1"/>
              </a:solidFill>
              <a:latin typeface="+mj-lt"/>
              <a:cs typeface="Times New Roman" panose="02020603050405020304" pitchFamily="18" charset="0"/>
            </a:endParaRPr>
          </a:p>
        </p:txBody>
      </p:sp>
      <p:pic>
        <p:nvPicPr>
          <p:cNvPr id="189"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4497" y="5893566"/>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191" name="ZoneTexte 190"/>
          <p:cNvSpPr txBox="1"/>
          <p:nvPr/>
        </p:nvSpPr>
        <p:spPr>
          <a:xfrm>
            <a:off x="391947" y="6196489"/>
            <a:ext cx="9267803" cy="261610"/>
          </a:xfrm>
          <a:prstGeom prst="rect">
            <a:avLst/>
          </a:prstGeom>
          <a:noFill/>
        </p:spPr>
        <p:txBody>
          <a:bodyPr vert="horz" wrap="square" rtlCol="0">
            <a:spAutoFit/>
          </a:bodyPr>
          <a:lstStyle/>
          <a:p>
            <a:r>
              <a:rPr lang="fr-BE" sz="1100" b="1" dirty="0" smtClean="0">
                <a:solidFill>
                  <a:schemeClr val="bg1"/>
                </a:solidFill>
                <a:effectLst>
                  <a:outerShdw blurRad="50800" dist="38100" dir="2700000" algn="tl" rotWithShape="0">
                    <a:prstClr val="black">
                      <a:alpha val="40000"/>
                    </a:prstClr>
                  </a:outerShdw>
                </a:effectLst>
              </a:rPr>
              <a:t>Documents CI@W que le travailleur doit posséder </a:t>
            </a:r>
            <a:r>
              <a:rPr lang="fr-BE" sz="1100" b="1" u="sng" dirty="0" smtClean="0">
                <a:solidFill>
                  <a:schemeClr val="bg1"/>
                </a:solidFill>
                <a:effectLst>
                  <a:outerShdw blurRad="50800" dist="38100" dir="2700000" algn="tl" rotWithShape="0">
                    <a:prstClr val="black">
                      <a:alpha val="40000"/>
                    </a:prstClr>
                  </a:outerShdw>
                </a:effectLst>
              </a:rPr>
              <a:t>avant</a:t>
            </a:r>
            <a:r>
              <a:rPr lang="fr-BE" sz="1100" b="1" dirty="0" smtClean="0">
                <a:solidFill>
                  <a:schemeClr val="bg1"/>
                </a:solidFill>
                <a:effectLst>
                  <a:outerShdw blurRad="50800" dist="38100" dir="2700000" algn="tl" rotWithShape="0">
                    <a:prstClr val="black">
                      <a:alpha val="40000"/>
                    </a:prstClr>
                  </a:outerShdw>
                </a:effectLst>
              </a:rPr>
              <a:t> de rentrer sur le chantier (ceci exclut l’annexe 19)                  Sanctions en cas de non respect !</a:t>
            </a:r>
            <a:endParaRPr lang="fr-BE" sz="1100" b="1" dirty="0">
              <a:solidFill>
                <a:schemeClr val="bg1"/>
              </a:solidFill>
              <a:effectLst>
                <a:outerShdw blurRad="50800" dist="38100" dir="2700000" algn="tl" rotWithShape="0">
                  <a:prstClr val="black">
                    <a:alpha val="40000"/>
                  </a:prstClr>
                </a:outerShdw>
              </a:effectLst>
            </a:endParaRPr>
          </a:p>
        </p:txBody>
      </p:sp>
      <p:grpSp>
        <p:nvGrpSpPr>
          <p:cNvPr id="201" name="Groupe 200"/>
          <p:cNvGrpSpPr/>
          <p:nvPr/>
        </p:nvGrpSpPr>
        <p:grpSpPr>
          <a:xfrm>
            <a:off x="2534353" y="2746733"/>
            <a:ext cx="608041" cy="640519"/>
            <a:chOff x="3424241" y="3279590"/>
            <a:chExt cx="608041" cy="640519"/>
          </a:xfrm>
        </p:grpSpPr>
        <p:pic>
          <p:nvPicPr>
            <p:cNvPr id="194" name="Image 1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195" name="Multiplier 194"/>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03" name="Flowchart: Terminator 56"/>
          <p:cNvSpPr/>
          <p:nvPr/>
        </p:nvSpPr>
        <p:spPr>
          <a:xfrm>
            <a:off x="2432721" y="4744436"/>
            <a:ext cx="828000" cy="268627"/>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rPr>
              <a:t>Permis de travail</a:t>
            </a:r>
            <a:endParaRPr lang="fr-BE" sz="900" dirty="0">
              <a:solidFill>
                <a:schemeClr val="tx1"/>
              </a:solidFill>
              <a:latin typeface="+mj-lt"/>
              <a:cs typeface="Times New Roman" panose="02020603050405020304" pitchFamily="18" charset="0"/>
            </a:endParaRPr>
          </a:p>
        </p:txBody>
      </p:sp>
      <p:sp>
        <p:nvSpPr>
          <p:cNvPr id="208" name="Flowchart: Terminator 56"/>
          <p:cNvSpPr/>
          <p:nvPr/>
        </p:nvSpPr>
        <p:spPr>
          <a:xfrm>
            <a:off x="164560" y="4706053"/>
            <a:ext cx="828000" cy="412523"/>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rPr>
              <a:t>INASTI (caisse sociale)</a:t>
            </a:r>
            <a:endParaRPr lang="fr-BE" sz="900" dirty="0">
              <a:solidFill>
                <a:schemeClr val="tx1"/>
              </a:solidFill>
              <a:latin typeface="+mj-lt"/>
              <a:cs typeface="Times New Roman" panose="02020603050405020304" pitchFamily="18" charset="0"/>
            </a:endParaRPr>
          </a:p>
        </p:txBody>
      </p:sp>
      <p:cxnSp>
        <p:nvCxnSpPr>
          <p:cNvPr id="238" name="Elbow Connector 49"/>
          <p:cNvCxnSpPr>
            <a:stCxn id="8" idx="6"/>
            <a:endCxn id="246" idx="0"/>
          </p:cNvCxnSpPr>
          <p:nvPr/>
        </p:nvCxnSpPr>
        <p:spPr>
          <a:xfrm>
            <a:off x="3513823" y="1958469"/>
            <a:ext cx="1183007" cy="265451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35" name="Groupe 234"/>
          <p:cNvGrpSpPr/>
          <p:nvPr/>
        </p:nvGrpSpPr>
        <p:grpSpPr>
          <a:xfrm>
            <a:off x="4428348" y="1859358"/>
            <a:ext cx="608041" cy="640519"/>
            <a:chOff x="3424241" y="3279590"/>
            <a:chExt cx="608041" cy="640519"/>
          </a:xfrm>
        </p:grpSpPr>
        <p:pic>
          <p:nvPicPr>
            <p:cNvPr id="236" name="Image 2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37" name="Multiplier 236"/>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46" name="Flowchart: Terminator 25">
            <a:hlinkClick r:id="" action="ppaction://noaction"/>
          </p:cNvPr>
          <p:cNvSpPr/>
          <p:nvPr/>
        </p:nvSpPr>
        <p:spPr>
          <a:xfrm>
            <a:off x="4282830" y="4612981"/>
            <a:ext cx="828000" cy="183469"/>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hlinkClick r:id="rId3" action="ppaction://hlinksldjump"/>
              </a:rPr>
              <a:t>L1</a:t>
            </a:r>
            <a:endParaRPr lang="fr-BE" sz="900" dirty="0">
              <a:solidFill>
                <a:schemeClr val="tx1"/>
              </a:solidFill>
              <a:latin typeface="+mj-lt"/>
              <a:cs typeface="Times New Roman" panose="02020603050405020304" pitchFamily="18" charset="0"/>
            </a:endParaRPr>
          </a:p>
        </p:txBody>
      </p:sp>
      <p:sp>
        <p:nvSpPr>
          <p:cNvPr id="247" name="Flowchart: Terminator 56"/>
          <p:cNvSpPr/>
          <p:nvPr/>
        </p:nvSpPr>
        <p:spPr>
          <a:xfrm>
            <a:off x="4318368" y="4857590"/>
            <a:ext cx="828000" cy="288682"/>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a:solidFill>
                  <a:schemeClr val="tx1"/>
                </a:solidFill>
                <a:latin typeface="+mj-lt"/>
                <a:cs typeface="Times New Roman" panose="02020603050405020304" pitchFamily="18" charset="0"/>
              </a:rPr>
              <a:t>Permis de </a:t>
            </a:r>
            <a:r>
              <a:rPr lang="fr-BE" sz="900" dirty="0" smtClean="0">
                <a:solidFill>
                  <a:schemeClr val="tx1"/>
                </a:solidFill>
                <a:latin typeface="+mj-lt"/>
                <a:cs typeface="Times New Roman" panose="02020603050405020304" pitchFamily="18" charset="0"/>
              </a:rPr>
              <a:t>travail</a:t>
            </a:r>
          </a:p>
        </p:txBody>
      </p:sp>
      <p:cxnSp>
        <p:nvCxnSpPr>
          <p:cNvPr id="263" name="Elbow Connector 109"/>
          <p:cNvCxnSpPr>
            <a:stCxn id="9" idx="6"/>
            <a:endCxn id="276" idx="0"/>
          </p:cNvCxnSpPr>
          <p:nvPr/>
        </p:nvCxnSpPr>
        <p:spPr>
          <a:xfrm>
            <a:off x="8084530" y="1961118"/>
            <a:ext cx="1185770" cy="266102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66" name="Groupe 265"/>
          <p:cNvGrpSpPr/>
          <p:nvPr/>
        </p:nvGrpSpPr>
        <p:grpSpPr>
          <a:xfrm>
            <a:off x="8997851" y="1857817"/>
            <a:ext cx="608041" cy="640519"/>
            <a:chOff x="3424241" y="3279590"/>
            <a:chExt cx="608041" cy="640519"/>
          </a:xfrm>
        </p:grpSpPr>
        <p:pic>
          <p:nvPicPr>
            <p:cNvPr id="267" name="Image 2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68" name="Multiplier 267"/>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5" name="Flowchart: Terminator 56"/>
          <p:cNvSpPr/>
          <p:nvPr/>
        </p:nvSpPr>
        <p:spPr>
          <a:xfrm>
            <a:off x="8851362" y="4859621"/>
            <a:ext cx="828000" cy="288681"/>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rPr>
              <a:t>Permis de travail</a:t>
            </a:r>
            <a:endParaRPr lang="fr-BE" sz="900" dirty="0">
              <a:solidFill>
                <a:schemeClr val="tx1"/>
              </a:solidFill>
              <a:latin typeface="+mj-lt"/>
              <a:cs typeface="Times New Roman" panose="02020603050405020304" pitchFamily="18" charset="0"/>
            </a:endParaRPr>
          </a:p>
        </p:txBody>
      </p:sp>
      <p:sp>
        <p:nvSpPr>
          <p:cNvPr id="276" name="Flowchart: Terminator 25">
            <a:hlinkClick r:id="" action="ppaction://noaction"/>
          </p:cNvPr>
          <p:cNvSpPr/>
          <p:nvPr/>
        </p:nvSpPr>
        <p:spPr>
          <a:xfrm>
            <a:off x="8856300" y="4622142"/>
            <a:ext cx="828000" cy="183469"/>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hlinkClick r:id="rId3" action="ppaction://hlinksldjump"/>
              </a:rPr>
              <a:t>L1</a:t>
            </a:r>
            <a:endParaRPr lang="fr-BE" sz="900" dirty="0">
              <a:solidFill>
                <a:schemeClr val="tx1"/>
              </a:solidFill>
              <a:latin typeface="+mj-lt"/>
              <a:cs typeface="Times New Roman" panose="02020603050405020304" pitchFamily="18" charset="0"/>
            </a:endParaRPr>
          </a:p>
        </p:txBody>
      </p:sp>
      <p:pic>
        <p:nvPicPr>
          <p:cNvPr id="287" name="Picture 16" descr="Résultat de recherche d'images pour &quot;limosa&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2619" y="5256017"/>
            <a:ext cx="472272" cy="667755"/>
          </a:xfrm>
          <a:prstGeom prst="rect">
            <a:avLst/>
          </a:prstGeom>
          <a:solidFill>
            <a:schemeClr val="bg1"/>
          </a:solidFill>
          <a:extLst/>
        </p:spPr>
      </p:pic>
      <p:sp>
        <p:nvSpPr>
          <p:cNvPr id="148" name="Rectangle 147"/>
          <p:cNvSpPr/>
          <p:nvPr/>
        </p:nvSpPr>
        <p:spPr>
          <a:xfrm>
            <a:off x="181071" y="3220272"/>
            <a:ext cx="3079650" cy="305126"/>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1100" b="1" dirty="0" smtClean="0">
                <a:solidFill>
                  <a:schemeClr val="bg1"/>
                </a:solidFill>
                <a:latin typeface="+mj-lt"/>
              </a:rPr>
              <a:t>(copie) Documents à fournir obligatoirement au chantier avant le début des travaux !</a:t>
            </a:r>
            <a:endParaRPr lang="fr-BE" sz="1100" b="1" dirty="0">
              <a:solidFill>
                <a:schemeClr val="bg1"/>
              </a:solidFill>
              <a:latin typeface="+mj-lt"/>
            </a:endParaRPr>
          </a:p>
        </p:txBody>
      </p:sp>
      <p:pic>
        <p:nvPicPr>
          <p:cNvPr id="95" name="Imag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019" y="2091167"/>
            <a:ext cx="297615" cy="216000"/>
          </a:xfrm>
          <a:prstGeom prst="rect">
            <a:avLst/>
          </a:prstGeom>
        </p:spPr>
      </p:pic>
      <p:pic>
        <p:nvPicPr>
          <p:cNvPr id="294" name="irc_mi" descr="http://www.clker.com/cliparts/7/2/k/R/k/r/attention-sign-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9876" y="6244965"/>
            <a:ext cx="191954" cy="167641"/>
          </a:xfrm>
          <a:prstGeom prst="rect">
            <a:avLst/>
          </a:prstGeom>
          <a:noFill/>
          <a:extLst>
            <a:ext uri="{909E8E84-426E-40DD-AFC4-6F175D3DCCD1}">
              <a14:hiddenFill xmlns:a14="http://schemas.microsoft.com/office/drawing/2010/main">
                <a:solidFill>
                  <a:srgbClr val="FFFFFF"/>
                </a:solidFill>
              </a14:hiddenFill>
            </a:ext>
          </a:extLst>
        </p:spPr>
      </p:pic>
      <p:cxnSp>
        <p:nvCxnSpPr>
          <p:cNvPr id="316" name="Connecteur droit avec flèche 315"/>
          <p:cNvCxnSpPr>
            <a:stCxn id="10" idx="3"/>
            <a:endCxn id="8" idx="7"/>
          </p:cNvCxnSpPr>
          <p:nvPr/>
        </p:nvCxnSpPr>
        <p:spPr>
          <a:xfrm flipH="1">
            <a:off x="3271143" y="1336243"/>
            <a:ext cx="1451763" cy="44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8" name="Connecteur droit avec flèche 317"/>
          <p:cNvCxnSpPr>
            <a:stCxn id="10" idx="5"/>
            <a:endCxn id="9" idx="1"/>
          </p:cNvCxnSpPr>
          <p:nvPr/>
        </p:nvCxnSpPr>
        <p:spPr>
          <a:xfrm>
            <a:off x="6148592" y="1336243"/>
            <a:ext cx="1057860" cy="446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98" name="Image 29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7452" y="692696"/>
            <a:ext cx="615835" cy="613782"/>
          </a:xfrm>
          <a:prstGeom prst="rect">
            <a:avLst/>
          </a:prstGeom>
        </p:spPr>
      </p:pic>
      <p:sp>
        <p:nvSpPr>
          <p:cNvPr id="333" name="ZoneTexte 332"/>
          <p:cNvSpPr txBox="1"/>
          <p:nvPr/>
        </p:nvSpPr>
        <p:spPr>
          <a:xfrm>
            <a:off x="9374971" y="6659407"/>
            <a:ext cx="645429" cy="184666"/>
          </a:xfrm>
          <a:prstGeom prst="rect">
            <a:avLst/>
          </a:prstGeom>
          <a:noFill/>
        </p:spPr>
        <p:txBody>
          <a:bodyPr wrap="square" rtlCol="0">
            <a:spAutoFit/>
          </a:bodyPr>
          <a:lstStyle/>
          <a:p>
            <a:r>
              <a:rPr lang="fr-BE" sz="600" dirty="0" smtClean="0"/>
              <a:t>01-02-2019</a:t>
            </a:r>
            <a:endParaRPr lang="fr-BE" sz="600" dirty="0"/>
          </a:p>
        </p:txBody>
      </p:sp>
      <p:sp>
        <p:nvSpPr>
          <p:cNvPr id="3" name="ZoneTexte 2"/>
          <p:cNvSpPr txBox="1"/>
          <p:nvPr/>
        </p:nvSpPr>
        <p:spPr>
          <a:xfrm>
            <a:off x="543094" y="1196752"/>
            <a:ext cx="2686295" cy="338554"/>
          </a:xfrm>
          <a:prstGeom prst="rect">
            <a:avLst/>
          </a:prstGeom>
          <a:noFill/>
        </p:spPr>
        <p:txBody>
          <a:bodyPr wrap="square" rtlCol="0">
            <a:spAutoFit/>
          </a:bodyPr>
          <a:lstStyle/>
          <a:p>
            <a:r>
              <a:rPr lang="fr-BE" sz="800" dirty="0" smtClean="0"/>
              <a:t>Liste non exhaustive, en complément aux conditions contractuelles et légales.</a:t>
            </a:r>
            <a:endParaRPr lang="fr-BE" sz="800" dirty="0"/>
          </a:p>
        </p:txBody>
      </p:sp>
      <p:pic>
        <p:nvPicPr>
          <p:cNvPr id="106" name="irc_mi" descr="http://www.clker.com/cliparts/7/2/k/R/k/r/attention-sign-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5134" y="1268760"/>
            <a:ext cx="259856" cy="226941"/>
          </a:xfrm>
          <a:prstGeom prst="rect">
            <a:avLst/>
          </a:prstGeom>
          <a:noFill/>
          <a:extLst>
            <a:ext uri="{909E8E84-426E-40DD-AFC4-6F175D3DCCD1}">
              <a14:hiddenFill xmlns:a14="http://schemas.microsoft.com/office/drawing/2010/main">
                <a:solidFill>
                  <a:srgbClr val="FFFFFF"/>
                </a:solidFill>
              </a14:hiddenFill>
            </a:ext>
          </a:extLst>
        </p:spPr>
      </p:pic>
      <p:sp>
        <p:nvSpPr>
          <p:cNvPr id="296" name="ZoneTexte 295">
            <a:hlinkClick r:id="" action="ppaction://noaction"/>
          </p:cNvPr>
          <p:cNvSpPr txBox="1"/>
          <p:nvPr/>
        </p:nvSpPr>
        <p:spPr>
          <a:xfrm>
            <a:off x="1649991" y="1325960"/>
            <a:ext cx="828757" cy="230832"/>
          </a:xfrm>
          <a:prstGeom prst="rect">
            <a:avLst/>
          </a:prstGeom>
          <a:noFill/>
        </p:spPr>
        <p:txBody>
          <a:bodyPr vert="horz" wrap="square" rtlCol="0">
            <a:spAutoFit/>
          </a:bodyPr>
          <a:lstStyle/>
          <a:p>
            <a:pPr algn="ctr"/>
            <a:r>
              <a:rPr lang="fr-BE" sz="900" dirty="0" smtClean="0"/>
              <a:t>→ Amendes ! </a:t>
            </a:r>
            <a:endParaRPr lang="fr-BE" sz="1200" b="1" dirty="0"/>
          </a:p>
        </p:txBody>
      </p:sp>
      <p:sp>
        <p:nvSpPr>
          <p:cNvPr id="5" name="ZoneTexte 4">
            <a:hlinkClick r:id="" action="ppaction://noaction"/>
          </p:cNvPr>
          <p:cNvSpPr txBox="1"/>
          <p:nvPr/>
        </p:nvSpPr>
        <p:spPr>
          <a:xfrm>
            <a:off x="612312" y="6563094"/>
            <a:ext cx="1895248" cy="215444"/>
          </a:xfrm>
          <a:prstGeom prst="rect">
            <a:avLst/>
          </a:prstGeom>
          <a:noFill/>
        </p:spPr>
        <p:txBody>
          <a:bodyPr wrap="square" rtlCol="0">
            <a:spAutoFit/>
          </a:bodyPr>
          <a:lstStyle/>
          <a:p>
            <a:r>
              <a:rPr lang="fr-BE" sz="800" dirty="0" smtClean="0"/>
              <a:t>(*) Convention bilatérale comprise</a:t>
            </a:r>
            <a:endParaRPr lang="fr-BE" sz="800" dirty="0"/>
          </a:p>
        </p:txBody>
      </p:sp>
      <p:sp>
        <p:nvSpPr>
          <p:cNvPr id="109" name="Rectangle 108">
            <a:hlinkClick r:id="" action="ppaction://noaction"/>
          </p:cNvPr>
          <p:cNvSpPr/>
          <p:nvPr/>
        </p:nvSpPr>
        <p:spPr>
          <a:xfrm>
            <a:off x="8432851" y="1984942"/>
            <a:ext cx="357790" cy="276999"/>
          </a:xfrm>
          <a:prstGeom prst="rect">
            <a:avLst/>
          </a:prstGeom>
        </p:spPr>
        <p:txBody>
          <a:bodyPr wrap="none">
            <a:spAutoFit/>
          </a:bodyPr>
          <a:lstStyle/>
          <a:p>
            <a:r>
              <a:rPr lang="fr-BE" sz="1200" b="1" dirty="0" smtClean="0"/>
              <a:t>(*)</a:t>
            </a:r>
            <a:endParaRPr lang="fr-BE" sz="1200" dirty="0"/>
          </a:p>
        </p:txBody>
      </p:sp>
      <p:sp>
        <p:nvSpPr>
          <p:cNvPr id="129" name="Flowchart: Terminator 138"/>
          <p:cNvSpPr/>
          <p:nvPr/>
        </p:nvSpPr>
        <p:spPr>
          <a:xfrm>
            <a:off x="8072656" y="2621601"/>
            <a:ext cx="1533236" cy="303343"/>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fr-BE" sz="900" dirty="0">
                <a:solidFill>
                  <a:schemeClr val="tx1"/>
                </a:solidFill>
                <a:latin typeface="+mj-lt"/>
                <a:cs typeface="Times New Roman" panose="02020603050405020304" pitchFamily="18" charset="0"/>
              </a:rPr>
              <a:t>Carte </a:t>
            </a:r>
            <a:r>
              <a:rPr lang="fr-BE" sz="900" dirty="0" smtClean="0">
                <a:solidFill>
                  <a:schemeClr val="tx1"/>
                </a:solidFill>
                <a:latin typeface="+mj-lt"/>
                <a:cs typeface="Times New Roman" panose="02020603050405020304" pitchFamily="18" charset="0"/>
              </a:rPr>
              <a:t>d’identité du pays d’origine</a:t>
            </a:r>
            <a:endParaRPr lang="fr-BE" sz="900" dirty="0">
              <a:solidFill>
                <a:schemeClr val="tx1"/>
              </a:solidFill>
              <a:latin typeface="+mj-lt"/>
              <a:cs typeface="Times New Roman" panose="02020603050405020304" pitchFamily="18" charset="0"/>
            </a:endParaRPr>
          </a:p>
        </p:txBody>
      </p:sp>
      <p:pic>
        <p:nvPicPr>
          <p:cNvPr id="99"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62" y="5631682"/>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5" name="Image 144"/>
          <p:cNvPicPr>
            <a:picLocks noChangeAspect="1"/>
          </p:cNvPicPr>
          <p:nvPr/>
        </p:nvPicPr>
        <p:blipFill rotWithShape="1">
          <a:blip r:embed="rId13" cstate="print">
            <a:extLst>
              <a:ext uri="{28A0092B-C50C-407E-A947-70E740481C1C}">
                <a14:useLocalDpi xmlns:a14="http://schemas.microsoft.com/office/drawing/2010/main" val="0"/>
              </a:ext>
            </a:extLst>
          </a:blip>
          <a:srcRect l="1" r="2508" b="3481"/>
          <a:stretch/>
        </p:blipFill>
        <p:spPr>
          <a:xfrm>
            <a:off x="5566711" y="5583131"/>
            <a:ext cx="453678" cy="286794"/>
          </a:xfrm>
          <a:prstGeom prst="rect">
            <a:avLst/>
          </a:prstGeom>
        </p:spPr>
      </p:pic>
      <p:sp>
        <p:nvSpPr>
          <p:cNvPr id="38" name="Rectangle 37"/>
          <p:cNvSpPr/>
          <p:nvPr/>
        </p:nvSpPr>
        <p:spPr>
          <a:xfrm>
            <a:off x="7170909" y="6458099"/>
            <a:ext cx="1301652" cy="215444"/>
          </a:xfrm>
          <a:prstGeom prst="rect">
            <a:avLst/>
          </a:prstGeom>
          <a:noFill/>
        </p:spPr>
        <p:txBody>
          <a:bodyPr wrap="square" rtlCol="0">
            <a:spAutoFit/>
          </a:bodyPr>
          <a:lstStyle/>
          <a:p>
            <a:r>
              <a:rPr lang="fr-BE" sz="800" b="1" dirty="0">
                <a:latin typeface="+mj-lt"/>
                <a:cs typeface="Times New Roman" panose="02020603050405020304" pitchFamily="18" charset="0"/>
                <a:hlinkClick r:id="rId14"/>
              </a:rPr>
              <a:t>www.limosa.be</a:t>
            </a:r>
            <a:r>
              <a:rPr lang="fr-BE" sz="800" b="1" dirty="0">
                <a:latin typeface="+mj-lt"/>
                <a:cs typeface="Times New Roman" panose="02020603050405020304" pitchFamily="18" charset="0"/>
              </a:rPr>
              <a:t> </a:t>
            </a:r>
          </a:p>
        </p:txBody>
      </p:sp>
      <p:sp>
        <p:nvSpPr>
          <p:cNvPr id="152" name="Rectangle 151">
            <a:hlinkClick r:id="" action="ppaction://noaction"/>
          </p:cNvPr>
          <p:cNvSpPr/>
          <p:nvPr/>
        </p:nvSpPr>
        <p:spPr>
          <a:xfrm>
            <a:off x="3886850" y="1977778"/>
            <a:ext cx="357790" cy="276999"/>
          </a:xfrm>
          <a:prstGeom prst="rect">
            <a:avLst/>
          </a:prstGeom>
        </p:spPr>
        <p:txBody>
          <a:bodyPr wrap="none">
            <a:spAutoFit/>
          </a:bodyPr>
          <a:lstStyle/>
          <a:p>
            <a:r>
              <a:rPr lang="fr-BE" sz="1200" b="1" dirty="0" smtClean="0"/>
              <a:t>(*)</a:t>
            </a:r>
            <a:endParaRPr lang="fr-BE" sz="1200" dirty="0"/>
          </a:p>
        </p:txBody>
      </p:sp>
      <p:sp>
        <p:nvSpPr>
          <p:cNvPr id="114" name="Rectangle 113"/>
          <p:cNvSpPr/>
          <p:nvPr/>
        </p:nvSpPr>
        <p:spPr>
          <a:xfrm>
            <a:off x="5957206" y="5517232"/>
            <a:ext cx="764721" cy="461665"/>
          </a:xfrm>
          <a:prstGeom prst="rect">
            <a:avLst/>
          </a:prstGeom>
        </p:spPr>
        <p:txBody>
          <a:bodyPr wrap="square">
            <a:spAutoFit/>
          </a:bodyPr>
          <a:lstStyle/>
          <a:p>
            <a:pPr algn="ctr"/>
            <a:r>
              <a:rPr lang="fr-BE" sz="800" dirty="0" smtClean="0"/>
              <a:t>Si travailleur </a:t>
            </a:r>
            <a:r>
              <a:rPr lang="fr-BE" sz="800" b="1" dirty="0" smtClean="0"/>
              <a:t>frontalier</a:t>
            </a:r>
            <a:r>
              <a:rPr lang="fr-BE" sz="800" dirty="0" smtClean="0"/>
              <a:t>: Construbadge</a:t>
            </a:r>
          </a:p>
        </p:txBody>
      </p:sp>
      <p:sp>
        <p:nvSpPr>
          <p:cNvPr id="115" name="Rectangle 114"/>
          <p:cNvSpPr/>
          <p:nvPr/>
        </p:nvSpPr>
        <p:spPr>
          <a:xfrm>
            <a:off x="6796421" y="5804772"/>
            <a:ext cx="1088935" cy="461665"/>
          </a:xfrm>
          <a:prstGeom prst="rect">
            <a:avLst/>
          </a:prstGeom>
        </p:spPr>
        <p:txBody>
          <a:bodyPr wrap="square">
            <a:spAutoFit/>
          </a:bodyPr>
          <a:lstStyle/>
          <a:p>
            <a:pPr algn="ctr"/>
            <a:r>
              <a:rPr lang="fr-BE" sz="800" dirty="0" smtClean="0"/>
              <a:t>Si travailleur </a:t>
            </a:r>
            <a:r>
              <a:rPr lang="fr-BE" sz="800" b="1" dirty="0" smtClean="0"/>
              <a:t>frontalier</a:t>
            </a:r>
            <a:r>
              <a:rPr lang="fr-BE" sz="800" dirty="0" smtClean="0"/>
              <a:t>: procédure particulière interne</a:t>
            </a:r>
          </a:p>
        </p:txBody>
      </p:sp>
      <p:pic>
        <p:nvPicPr>
          <p:cNvPr id="117" name="Picture 2" descr="Résultat de recherche d'images pour &quot;carte d'identité E E+ titre de séjour&quot;"/>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49762"/>
          <a:stretch/>
        </p:blipFill>
        <p:spPr bwMode="auto">
          <a:xfrm>
            <a:off x="5350518" y="4143917"/>
            <a:ext cx="401992" cy="221028"/>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27" name="Picture 4" descr="Résultat de recherche d'images pour &quot;titre de séjour belgiqu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60964" y="4144428"/>
            <a:ext cx="379032" cy="21421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28" name="Picture 2" descr="Résultat de recherche d'images pour &quot;carte d'identité E E+ titre de séjour&quot;"/>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49762"/>
          <a:stretch/>
        </p:blipFill>
        <p:spPr bwMode="auto">
          <a:xfrm>
            <a:off x="6787127" y="4218338"/>
            <a:ext cx="462092" cy="25407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30" name="Picture 4" descr="Résultat de recherche d'images pour &quot;titre de séjour belgique&quo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78958" y="4226418"/>
            <a:ext cx="442220" cy="249924"/>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32" name="Image 1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718" y="2960918"/>
            <a:ext cx="297615" cy="216000"/>
          </a:xfrm>
          <a:prstGeom prst="rect">
            <a:avLst/>
          </a:prstGeom>
        </p:spPr>
      </p:pic>
      <p:pic>
        <p:nvPicPr>
          <p:cNvPr id="30" name="Imag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550" y="2071617"/>
            <a:ext cx="297615" cy="216000"/>
          </a:xfrm>
          <a:prstGeom prst="rect">
            <a:avLst/>
          </a:prstGeom>
        </p:spPr>
      </p:pic>
      <p:sp>
        <p:nvSpPr>
          <p:cNvPr id="4" name="Rounded Rectangle 3"/>
          <p:cNvSpPr/>
          <p:nvPr/>
        </p:nvSpPr>
        <p:spPr>
          <a:xfrm>
            <a:off x="166233" y="764704"/>
            <a:ext cx="3342162" cy="43190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smtClean="0">
                <a:solidFill>
                  <a:schemeClr val="tx1"/>
                </a:solidFill>
                <a:latin typeface="+mj-lt"/>
                <a:cs typeface="Times New Roman" panose="02020603050405020304" pitchFamily="18" charset="0"/>
              </a:rPr>
              <a:t>Documents légaux à FOURNIR au chantier</a:t>
            </a:r>
          </a:p>
          <a:p>
            <a:pPr algn="ctr"/>
            <a:r>
              <a:rPr lang="fr-FR" sz="1200" b="1" dirty="0" smtClean="0">
                <a:solidFill>
                  <a:srgbClr val="C00000"/>
                </a:solidFill>
                <a:latin typeface="+mj-lt"/>
                <a:cs typeface="Times New Roman" panose="02020603050405020304" pitchFamily="18" charset="0"/>
              </a:rPr>
              <a:t>&amp;</a:t>
            </a:r>
            <a:r>
              <a:rPr lang="fr-FR" sz="1050" b="1" dirty="0" smtClean="0">
                <a:solidFill>
                  <a:schemeClr val="tx1"/>
                </a:solidFill>
                <a:latin typeface="+mj-lt"/>
                <a:cs typeface="Times New Roman" panose="02020603050405020304" pitchFamily="18" charset="0"/>
              </a:rPr>
              <a:t> Si chantier &gt; 500.000 € </a:t>
            </a:r>
            <a:r>
              <a:rPr lang="fr-FR" sz="1050" b="1" dirty="0" smtClean="0">
                <a:solidFill>
                  <a:schemeClr val="tx1"/>
                </a:solidFill>
                <a:latin typeface="+mj-lt"/>
                <a:cs typeface="Times New Roman" panose="02020603050405020304" pitchFamily="18" charset="0"/>
                <a:sym typeface="Wingdings" panose="05000000000000000000" pitchFamily="2" charset="2"/>
              </a:rPr>
              <a:t> </a:t>
            </a:r>
            <a:r>
              <a:rPr lang="fr-FR" sz="1050" b="1" dirty="0" smtClean="0">
                <a:solidFill>
                  <a:srgbClr val="C00000"/>
                </a:solidFill>
                <a:latin typeface="+mj-lt"/>
                <a:cs typeface="Times New Roman" panose="02020603050405020304" pitchFamily="18" charset="0"/>
                <a:sym typeface="Wingdings" panose="05000000000000000000" pitchFamily="2" charset="2"/>
              </a:rPr>
              <a:t>Checkinatwork</a:t>
            </a:r>
            <a:r>
              <a:rPr lang="fr-FR" sz="1050" b="1" dirty="0" smtClean="0">
                <a:solidFill>
                  <a:schemeClr val="tx1"/>
                </a:solidFill>
                <a:latin typeface="+mj-lt"/>
                <a:cs typeface="Times New Roman" panose="02020603050405020304" pitchFamily="18" charset="0"/>
                <a:sym typeface="Wingdings" panose="05000000000000000000" pitchFamily="2" charset="2"/>
              </a:rPr>
              <a:t> !!</a:t>
            </a:r>
            <a:endParaRPr lang="fr-BE" sz="1050" b="1" dirty="0">
              <a:solidFill>
                <a:schemeClr val="tx1"/>
              </a:solidFill>
              <a:latin typeface="+mj-lt"/>
              <a:cs typeface="Times New Roman" panose="02020603050405020304" pitchFamily="18" charset="0"/>
            </a:endParaRPr>
          </a:p>
        </p:txBody>
      </p:sp>
      <p:pic>
        <p:nvPicPr>
          <p:cNvPr id="125" name="Picture 2" descr="http://www.haventriatlon.be/uploads/artikels/Artes_Depret_200px.jpg">
            <a:hlinkClick r:id="rId19"/>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272" y="92474"/>
            <a:ext cx="397479" cy="310034"/>
          </a:xfrm>
          <a:prstGeom prst="rect">
            <a:avLst/>
          </a:prstGeom>
          <a:noFill/>
          <a:extLst>
            <a:ext uri="{909E8E84-426E-40dd-AFC4-6F175D3DCCD1}">
              <a14:hiddenFill xmlns:a14="http://schemas.microsoft.com/office/drawing/2010/main" xmlns="">
                <a:solidFill>
                  <a:srgbClr val="FFFFFF"/>
                </a:solidFill>
              </a14:hiddenFill>
            </a:ext>
          </a:extLst>
        </p:spPr>
      </p:pic>
      <p:pic>
        <p:nvPicPr>
          <p:cNvPr id="134" name="Picture 4" descr="http://www.journeechantiersouverts.be/files/users/.440/ad03868e4ee915f4fe6f2f1ede62ccf0.jpg">
            <a:hlinkClick r:id="rId21"/>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764" y="93572"/>
            <a:ext cx="397479" cy="309724"/>
          </a:xfrm>
          <a:prstGeom prst="rect">
            <a:avLst/>
          </a:prstGeom>
          <a:noFill/>
          <a:extLst>
            <a:ext uri="{909E8E84-426E-40dd-AFC4-6F175D3DCCD1}">
              <a14:hiddenFill xmlns:a14="http://schemas.microsoft.com/office/drawing/2010/main" xmlns="">
                <a:solidFill>
                  <a:srgbClr val="FFFFFF"/>
                </a:solidFill>
              </a14:hiddenFill>
            </a:ext>
          </a:extLst>
        </p:spPr>
      </p:pic>
      <p:pic>
        <p:nvPicPr>
          <p:cNvPr id="135" name="Picture 10" descr="http://t0.gstatic.com/images?q=tbn:ANd9GcQPbqPq9XU9Llvwbvb-BSn0kyVp3sADLSUMF9_uQHKS-wfJ8V4-rQ"/>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459713" y="136572"/>
            <a:ext cx="228455" cy="213963"/>
          </a:xfrm>
          <a:prstGeom prst="rect">
            <a:avLst/>
          </a:prstGeom>
          <a:noFill/>
          <a:extLst>
            <a:ext uri="{909E8E84-426E-40dd-AFC4-6F175D3DCCD1}">
              <a14:hiddenFill xmlns:a14="http://schemas.microsoft.com/office/drawing/2010/main" xmlns="">
                <a:solidFill>
                  <a:srgbClr val="FFFFFF"/>
                </a:solidFill>
              </a14:hiddenFill>
            </a:ext>
          </a:extLst>
        </p:spPr>
      </p:pic>
      <p:pic>
        <p:nvPicPr>
          <p:cNvPr id="136" name="Image 1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5294" y="120224"/>
            <a:ext cx="570780" cy="108805"/>
          </a:xfrm>
          <a:prstGeom prst="rect">
            <a:avLst/>
          </a:prstGeom>
        </p:spPr>
      </p:pic>
      <p:pic>
        <p:nvPicPr>
          <p:cNvPr id="137" name="Image 1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21596" y="420194"/>
            <a:ext cx="621007" cy="115058"/>
          </a:xfrm>
          <a:prstGeom prst="rect">
            <a:avLst/>
          </a:prstGeom>
        </p:spPr>
      </p:pic>
      <p:pic>
        <p:nvPicPr>
          <p:cNvPr id="141" name="Image 14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244887" y="371975"/>
            <a:ext cx="566181" cy="239551"/>
          </a:xfrm>
          <a:prstGeom prst="rect">
            <a:avLst/>
          </a:prstGeom>
        </p:spPr>
      </p:pic>
      <p:pic>
        <p:nvPicPr>
          <p:cNvPr id="144" name="Image 143"/>
          <p:cNvPicPr>
            <a:picLocks noChangeAspect="1"/>
          </p:cNvPicPr>
          <p:nvPr/>
        </p:nvPicPr>
        <p:blipFill rotWithShape="1">
          <a:blip r:embed="rId27" cstate="print">
            <a:extLst>
              <a:ext uri="{28A0092B-C50C-407E-A947-70E740481C1C}">
                <a14:useLocalDpi xmlns:a14="http://schemas.microsoft.com/office/drawing/2010/main" val="0"/>
              </a:ext>
            </a:extLst>
          </a:blip>
          <a:srcRect b="25720"/>
          <a:stretch/>
        </p:blipFill>
        <p:spPr>
          <a:xfrm>
            <a:off x="2483593" y="176003"/>
            <a:ext cx="536341" cy="126404"/>
          </a:xfrm>
          <a:prstGeom prst="rect">
            <a:avLst/>
          </a:prstGeom>
        </p:spPr>
      </p:pic>
      <p:pic>
        <p:nvPicPr>
          <p:cNvPr id="153" name="Picture 22" descr="http://www.inadvance.be/uploads/RTEmagicC_inadvance-map-contact-v3.jpg.jpg">
            <a:hlinkClick r:id="rId28"/>
          </p:cNvPr>
          <p:cNvPicPr>
            <a:picLocks noChangeAspect="1" noChangeArrowheads="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332" t="9773" r="26334" b="77853"/>
          <a:stretch/>
        </p:blipFill>
        <p:spPr bwMode="auto">
          <a:xfrm>
            <a:off x="7266802" y="185046"/>
            <a:ext cx="640544" cy="144849"/>
          </a:xfrm>
          <a:prstGeom prst="rect">
            <a:avLst/>
          </a:prstGeom>
          <a:noFill/>
          <a:extLst>
            <a:ext uri="{909E8E84-426E-40dd-AFC4-6F175D3DCCD1}">
              <a14:hiddenFill xmlns:a14="http://schemas.microsoft.com/office/drawing/2010/main" xmlns="">
                <a:solidFill>
                  <a:srgbClr val="FFFFFF"/>
                </a:solidFill>
              </a14:hiddenFill>
            </a:ext>
          </a:extLst>
        </p:spPr>
      </p:pic>
      <p:pic>
        <p:nvPicPr>
          <p:cNvPr id="154" name="Image 15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3698" y="398191"/>
            <a:ext cx="584449" cy="142596"/>
          </a:xfrm>
          <a:prstGeom prst="rect">
            <a:avLst/>
          </a:prstGeom>
        </p:spPr>
      </p:pic>
      <p:pic>
        <p:nvPicPr>
          <p:cNvPr id="155" name="Picture 24" descr="http://img.pagesdor.be/mysite/media/74/49/0/b247ef51-e656-42c1-bcef-a68f87dad187_LOGO_LARGE.jpg">
            <a:hlinkClick r:id="rId31"/>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674960" y="122452"/>
            <a:ext cx="264818" cy="240615"/>
          </a:xfrm>
          <a:prstGeom prst="rect">
            <a:avLst/>
          </a:prstGeom>
          <a:noFill/>
          <a:extLst>
            <a:ext uri="{909E8E84-426E-40dd-AFC4-6F175D3DCCD1}">
              <a14:hiddenFill xmlns:a14="http://schemas.microsoft.com/office/drawing/2010/main" xmlns="">
                <a:solidFill>
                  <a:srgbClr val="FFFFFF"/>
                </a:solidFill>
              </a14:hiddenFill>
            </a:ext>
          </a:extLst>
        </p:spPr>
      </p:pic>
      <p:pic>
        <p:nvPicPr>
          <p:cNvPr id="156" name="Image 15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844490" y="113586"/>
            <a:ext cx="354456" cy="301646"/>
          </a:xfrm>
          <a:prstGeom prst="rect">
            <a:avLst/>
          </a:prstGeom>
        </p:spPr>
      </p:pic>
      <p:pic>
        <p:nvPicPr>
          <p:cNvPr id="157" name="Picture 28" descr="Stadsbade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239929" y="443937"/>
            <a:ext cx="532948" cy="109146"/>
          </a:xfrm>
          <a:prstGeom prst="rect">
            <a:avLst/>
          </a:prstGeom>
          <a:noFill/>
          <a:extLst>
            <a:ext uri="{909E8E84-426E-40dd-AFC4-6F175D3DCCD1}">
              <a14:hiddenFill xmlns:a14="http://schemas.microsoft.com/office/drawing/2010/main" xmlns="">
                <a:solidFill>
                  <a:srgbClr val="FFFFFF"/>
                </a:solidFill>
              </a14:hiddenFill>
            </a:ext>
          </a:extLst>
        </p:spPr>
      </p:pic>
      <p:pic>
        <p:nvPicPr>
          <p:cNvPr id="158" name="Picture 30" descr="http://img.goudengids.be/02246586/02246586.jpg">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813285" y="422928"/>
            <a:ext cx="489755" cy="151248"/>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Image 158"/>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414264" y="374701"/>
            <a:ext cx="695739" cy="158469"/>
          </a:xfrm>
          <a:prstGeom prst="rect">
            <a:avLst/>
          </a:prstGeom>
        </p:spPr>
      </p:pic>
      <p:pic>
        <p:nvPicPr>
          <p:cNvPr id="161" name="Picture 36" descr="http://www.colas.be/_uploads/imagesgallery/wegebo.gif">
            <a:hlinkClick r:id="rId38"/>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330002" y="415044"/>
            <a:ext cx="645037" cy="186255"/>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Image 16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462671" y="396418"/>
            <a:ext cx="678737" cy="203621"/>
          </a:xfrm>
          <a:prstGeom prst="rect">
            <a:avLst/>
          </a:prstGeom>
        </p:spPr>
      </p:pic>
      <p:pic>
        <p:nvPicPr>
          <p:cNvPr id="163" name="Image 16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200839" y="99226"/>
            <a:ext cx="299236" cy="309440"/>
          </a:xfrm>
          <a:prstGeom prst="rect">
            <a:avLst/>
          </a:prstGeom>
        </p:spPr>
      </p:pic>
      <p:pic>
        <p:nvPicPr>
          <p:cNvPr id="164" name="Image 163"/>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974906" y="145956"/>
            <a:ext cx="481388" cy="204955"/>
          </a:xfrm>
          <a:prstGeom prst="rect">
            <a:avLst/>
          </a:prstGeom>
        </p:spPr>
      </p:pic>
      <p:pic>
        <p:nvPicPr>
          <p:cNvPr id="165" name="Image 164"/>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179889" y="408018"/>
            <a:ext cx="602522" cy="165159"/>
          </a:xfrm>
          <a:prstGeom prst="rect">
            <a:avLst/>
          </a:prstGeom>
        </p:spPr>
      </p:pic>
      <p:pic>
        <p:nvPicPr>
          <p:cNvPr id="166" name="Image 165"/>
          <p:cNvPicPr>
            <a:picLocks noChangeAspect="1"/>
          </p:cNvPicPr>
          <p:nvPr/>
        </p:nvPicPr>
        <p:blipFill>
          <a:blip r:embed="rId4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96784" y="128280"/>
            <a:ext cx="557950" cy="184095"/>
          </a:xfrm>
          <a:prstGeom prst="rect">
            <a:avLst/>
          </a:prstGeom>
        </p:spPr>
      </p:pic>
      <p:pic>
        <p:nvPicPr>
          <p:cNvPr id="167" name="Image 166"/>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713" y="253947"/>
            <a:ext cx="577984" cy="408609"/>
          </a:xfrm>
          <a:prstGeom prst="rect">
            <a:avLst/>
          </a:prstGeom>
        </p:spPr>
      </p:pic>
      <p:pic>
        <p:nvPicPr>
          <p:cNvPr id="168" name="Image 167"/>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297635" y="120593"/>
            <a:ext cx="574265" cy="236512"/>
          </a:xfrm>
          <a:prstGeom prst="rect">
            <a:avLst/>
          </a:prstGeom>
        </p:spPr>
      </p:pic>
      <p:pic>
        <p:nvPicPr>
          <p:cNvPr id="169" name="Image 168"/>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932973" y="463807"/>
            <a:ext cx="535764" cy="100456"/>
          </a:xfrm>
          <a:prstGeom prst="rect">
            <a:avLst/>
          </a:prstGeom>
        </p:spPr>
      </p:pic>
      <p:pic>
        <p:nvPicPr>
          <p:cNvPr id="170" name="Image 169"/>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57940" y="151380"/>
            <a:ext cx="593041" cy="137897"/>
          </a:xfrm>
          <a:prstGeom prst="rect">
            <a:avLst/>
          </a:prstGeom>
        </p:spPr>
      </p:pic>
      <p:pic>
        <p:nvPicPr>
          <p:cNvPr id="171" name="Image 170"/>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3599792" y="356003"/>
            <a:ext cx="565239" cy="264956"/>
          </a:xfrm>
          <a:prstGeom prst="rect">
            <a:avLst/>
          </a:prstGeom>
        </p:spPr>
      </p:pic>
      <p:pic>
        <p:nvPicPr>
          <p:cNvPr id="174" name="Image 173"/>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2075" y="120593"/>
            <a:ext cx="372510" cy="275781"/>
          </a:xfrm>
          <a:prstGeom prst="rect">
            <a:avLst/>
          </a:prstGeom>
        </p:spPr>
      </p:pic>
      <p:pic>
        <p:nvPicPr>
          <p:cNvPr id="176" name="Image 175"/>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718757" y="140234"/>
            <a:ext cx="561390" cy="172658"/>
          </a:xfrm>
          <a:prstGeom prst="rect">
            <a:avLst/>
          </a:prstGeom>
        </p:spPr>
      </p:pic>
      <p:pic>
        <p:nvPicPr>
          <p:cNvPr id="177" name="Image 176"/>
          <p:cNvPicPr>
            <a:picLocks noChangeAspect="1"/>
          </p:cNvPicPr>
          <p:nvPr/>
        </p:nvPicPr>
        <p:blipFill>
          <a:blip r:embed="rId5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55145" y="350535"/>
            <a:ext cx="614844" cy="295264"/>
          </a:xfrm>
          <a:prstGeom prst="rect">
            <a:avLst/>
          </a:prstGeom>
        </p:spPr>
      </p:pic>
      <p:pic>
        <p:nvPicPr>
          <p:cNvPr id="179" name="Image 178">
            <a:extLst>
              <a:ext uri="{FF2B5EF4-FFF2-40B4-BE49-F238E27FC236}">
                <a16:creationId xmlns="" xmlns:a16="http://schemas.microsoft.com/office/drawing/2014/main" id="{705AFC80-03EE-4B60-80F2-60EE5742B024}"/>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5523399" y="107760"/>
            <a:ext cx="333732" cy="271281"/>
          </a:xfrm>
          <a:prstGeom prst="rect">
            <a:avLst/>
          </a:prstGeom>
        </p:spPr>
      </p:pic>
      <p:pic>
        <p:nvPicPr>
          <p:cNvPr id="180" name="Image 179">
            <a:extLst>
              <a:ext uri="{FF2B5EF4-FFF2-40B4-BE49-F238E27FC236}">
                <a16:creationId xmlns="" xmlns:a16="http://schemas.microsoft.com/office/drawing/2014/main" id="{6E57D34D-0A7E-425E-94B1-8E5F0693EDA6}"/>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052457" y="131307"/>
            <a:ext cx="374733" cy="191319"/>
          </a:xfrm>
          <a:prstGeom prst="rect">
            <a:avLst/>
          </a:prstGeom>
        </p:spPr>
      </p:pic>
      <p:pic>
        <p:nvPicPr>
          <p:cNvPr id="181" name="Image 180"/>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6796421" y="385605"/>
            <a:ext cx="596451" cy="210830"/>
          </a:xfrm>
          <a:prstGeom prst="rect">
            <a:avLst/>
          </a:prstGeom>
        </p:spPr>
      </p:pic>
      <p:pic>
        <p:nvPicPr>
          <p:cNvPr id="182" name="Image 181">
            <a:extLst>
              <a:ext uri="{FF2B5EF4-FFF2-40B4-BE49-F238E27FC236}">
                <a16:creationId xmlns="" xmlns:a16="http://schemas.microsoft.com/office/drawing/2014/main" id="{0016EDF5-31BE-4B65-8595-D826D27BDB53}"/>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1263946" y="105598"/>
            <a:ext cx="371758" cy="296697"/>
          </a:xfrm>
          <a:prstGeom prst="rect">
            <a:avLst/>
          </a:prstGeom>
        </p:spPr>
      </p:pic>
      <p:pic>
        <p:nvPicPr>
          <p:cNvPr id="183" name="Image 182">
            <a:extLst>
              <a:ext uri="{FF2B5EF4-FFF2-40B4-BE49-F238E27FC236}">
                <a16:creationId xmlns="" xmlns:a16="http://schemas.microsoft.com/office/drawing/2014/main" id="{04AD8737-0CBF-4E0C-94F4-94D72599D33B}"/>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5882139" y="112858"/>
            <a:ext cx="356440" cy="266930"/>
          </a:xfrm>
          <a:prstGeom prst="rect">
            <a:avLst/>
          </a:prstGeom>
        </p:spPr>
      </p:pic>
      <p:pic>
        <p:nvPicPr>
          <p:cNvPr id="188" name="Image 187" descr="Une image contenant clipart&#10;&#10;Description générée avec un niveau de confiance très élevé">
            <a:extLst>
              <a:ext uri="{FF2B5EF4-FFF2-40B4-BE49-F238E27FC236}">
                <a16:creationId xmlns="" xmlns:a16="http://schemas.microsoft.com/office/drawing/2014/main" id="{3B9DC880-0946-4BA3-A07D-D31EE15C016F}"/>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284787" y="105738"/>
            <a:ext cx="217294" cy="335166"/>
          </a:xfrm>
          <a:prstGeom prst="rect">
            <a:avLst/>
          </a:prstGeom>
        </p:spPr>
      </p:pic>
      <p:pic>
        <p:nvPicPr>
          <p:cNvPr id="192" name="Image 191"/>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475803" y="394774"/>
            <a:ext cx="332436" cy="332436"/>
          </a:xfrm>
          <a:prstGeom prst="rect">
            <a:avLst/>
          </a:prstGeom>
        </p:spPr>
      </p:pic>
      <p:pic>
        <p:nvPicPr>
          <p:cNvPr id="197" name="Image 196"/>
          <p:cNvPicPr>
            <a:picLocks noChangeAspect="1"/>
          </p:cNvPicPr>
          <p:nvPr/>
        </p:nvPicPr>
        <p:blipFill rotWithShape="1">
          <a:blip r:embed="rId60" cstate="print">
            <a:extLst>
              <a:ext uri="{28A0092B-C50C-407E-A947-70E740481C1C}">
                <a14:useLocalDpi xmlns:a14="http://schemas.microsoft.com/office/drawing/2010/main" val="0"/>
              </a:ext>
            </a:extLst>
          </a:blip>
          <a:srcRect l="49861" t="10502" r="5854" b="12477"/>
          <a:stretch/>
        </p:blipFill>
        <p:spPr>
          <a:xfrm>
            <a:off x="9184546" y="106219"/>
            <a:ext cx="292693" cy="335541"/>
          </a:xfrm>
          <a:prstGeom prst="rect">
            <a:avLst/>
          </a:prstGeom>
        </p:spPr>
      </p:pic>
      <p:pic>
        <p:nvPicPr>
          <p:cNvPr id="198" name="Image 197"/>
          <p:cNvPicPr>
            <a:picLocks noChangeAspect="1"/>
          </p:cNvPicPr>
          <p:nvPr/>
        </p:nvPicPr>
        <p:blipFill rotWithShape="1">
          <a:blip r:embed="rId61" cstate="print">
            <a:extLst>
              <a:ext uri="{28A0092B-C50C-407E-A947-70E740481C1C}">
                <a14:useLocalDpi xmlns:a14="http://schemas.microsoft.com/office/drawing/2010/main" val="0"/>
              </a:ext>
            </a:extLst>
          </a:blip>
          <a:srcRect l="3478" r="70753" b="2248"/>
          <a:stretch/>
        </p:blipFill>
        <p:spPr>
          <a:xfrm>
            <a:off x="9460063" y="127702"/>
            <a:ext cx="342554" cy="296718"/>
          </a:xfrm>
          <a:prstGeom prst="rect">
            <a:avLst/>
          </a:prstGeom>
        </p:spPr>
      </p:pic>
      <p:pic>
        <p:nvPicPr>
          <p:cNvPr id="199" name="Image 198"/>
          <p:cNvPicPr>
            <a:picLocks noChangeAspect="1"/>
          </p:cNvPicPr>
          <p:nvPr/>
        </p:nvPicPr>
        <p:blipFill rotWithShape="1">
          <a:blip r:embed="rId62" cstate="print">
            <a:extLst>
              <a:ext uri="{28A0092B-C50C-407E-A947-70E740481C1C}">
                <a14:useLocalDpi xmlns:a14="http://schemas.microsoft.com/office/drawing/2010/main" val="0"/>
              </a:ext>
            </a:extLst>
          </a:blip>
          <a:srcRect r="63084"/>
          <a:stretch/>
        </p:blipFill>
        <p:spPr>
          <a:xfrm>
            <a:off x="9144580" y="449285"/>
            <a:ext cx="332659" cy="257184"/>
          </a:xfrm>
          <a:prstGeom prst="rect">
            <a:avLst/>
          </a:prstGeom>
        </p:spPr>
      </p:pic>
      <p:pic>
        <p:nvPicPr>
          <p:cNvPr id="200" name="Image 199"/>
          <p:cNvPicPr>
            <a:picLocks noChangeAspect="1"/>
          </p:cNvPicPr>
          <p:nvPr/>
        </p:nvPicPr>
        <p:blipFill rotWithShape="1">
          <a:blip r:embed="rId63" cstate="print">
            <a:extLst>
              <a:ext uri="{28A0092B-C50C-407E-A947-70E740481C1C}">
                <a14:useLocalDpi xmlns:a14="http://schemas.microsoft.com/office/drawing/2010/main" val="0"/>
              </a:ext>
            </a:extLst>
          </a:blip>
          <a:srcRect l="9293" t="33333" r="73261" b="33331"/>
          <a:stretch/>
        </p:blipFill>
        <p:spPr>
          <a:xfrm>
            <a:off x="8848409" y="142434"/>
            <a:ext cx="278723" cy="278723"/>
          </a:xfrm>
          <a:prstGeom prst="rect">
            <a:avLst/>
          </a:prstGeom>
        </p:spPr>
      </p:pic>
      <p:pic>
        <p:nvPicPr>
          <p:cNvPr id="204" name="Image 203"/>
          <p:cNvPicPr>
            <a:picLocks noChangeAspect="1"/>
          </p:cNvPicPr>
          <p:nvPr/>
        </p:nvPicPr>
        <p:blipFill>
          <a:blip r:embed="rId6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8789567" y="431801"/>
            <a:ext cx="389397" cy="352421"/>
          </a:xfrm>
          <a:prstGeom prst="rect">
            <a:avLst/>
          </a:prstGeom>
        </p:spPr>
      </p:pic>
      <p:pic>
        <p:nvPicPr>
          <p:cNvPr id="205" name="Image 204"/>
          <p:cNvPicPr>
            <a:picLocks noChangeAspect="1"/>
          </p:cNvPicPr>
          <p:nvPr/>
        </p:nvPicPr>
        <p:blipFill rotWithShape="1">
          <a:blip r:embed="rId65" cstate="print">
            <a:extLst>
              <a:ext uri="{28A0092B-C50C-407E-A947-70E740481C1C}">
                <a14:useLocalDpi xmlns:a14="http://schemas.microsoft.com/office/drawing/2010/main" val="0"/>
              </a:ext>
            </a:extLst>
          </a:blip>
          <a:srcRect r="50727"/>
          <a:stretch/>
        </p:blipFill>
        <p:spPr>
          <a:xfrm>
            <a:off x="8587045" y="453566"/>
            <a:ext cx="226968" cy="268560"/>
          </a:xfrm>
          <a:prstGeom prst="rect">
            <a:avLst/>
          </a:prstGeom>
        </p:spPr>
      </p:pic>
      <p:pic>
        <p:nvPicPr>
          <p:cNvPr id="206" name="Image 205"/>
          <p:cNvPicPr>
            <a:picLocks noChangeAspect="1"/>
          </p:cNvPicPr>
          <p:nvPr/>
        </p:nvPicPr>
        <p:blipFill rotWithShape="1">
          <a:blip r:embed="rId66" cstate="print">
            <a:extLst>
              <a:ext uri="{28A0092B-C50C-407E-A947-70E740481C1C}">
                <a14:useLocalDpi xmlns:a14="http://schemas.microsoft.com/office/drawing/2010/main" val="0"/>
              </a:ext>
            </a:extLst>
          </a:blip>
          <a:srcRect r="62642"/>
          <a:stretch/>
        </p:blipFill>
        <p:spPr>
          <a:xfrm>
            <a:off x="8567783" y="133008"/>
            <a:ext cx="265210" cy="297577"/>
          </a:xfrm>
          <a:prstGeom prst="rect">
            <a:avLst/>
          </a:prstGeom>
        </p:spPr>
      </p:pic>
      <p:pic>
        <p:nvPicPr>
          <p:cNvPr id="207" name="Image 206"/>
          <p:cNvPicPr>
            <a:picLocks noChangeAspect="1"/>
          </p:cNvPicPr>
          <p:nvPr/>
        </p:nvPicPr>
        <p:blipFill rotWithShape="1">
          <a:blip r:embed="rId67" cstate="print">
            <a:extLst>
              <a:ext uri="{28A0092B-C50C-407E-A947-70E740481C1C}">
                <a14:useLocalDpi xmlns:a14="http://schemas.microsoft.com/office/drawing/2010/main" val="0"/>
              </a:ext>
            </a:extLst>
          </a:blip>
          <a:srcRect r="65430"/>
          <a:stretch/>
        </p:blipFill>
        <p:spPr>
          <a:xfrm>
            <a:off x="5993867" y="400734"/>
            <a:ext cx="222875" cy="199806"/>
          </a:xfrm>
          <a:prstGeom prst="rect">
            <a:avLst/>
          </a:prstGeom>
        </p:spPr>
      </p:pic>
      <p:pic>
        <p:nvPicPr>
          <p:cNvPr id="259" name="Image 258"/>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304676" y="5223901"/>
            <a:ext cx="476835" cy="458783"/>
          </a:xfrm>
          <a:prstGeom prst="rect">
            <a:avLst/>
          </a:prstGeom>
        </p:spPr>
      </p:pic>
      <p:pic>
        <p:nvPicPr>
          <p:cNvPr id="270" name="Image 269"/>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3879848" y="5531858"/>
            <a:ext cx="476835" cy="458783"/>
          </a:xfrm>
          <a:prstGeom prst="rect">
            <a:avLst/>
          </a:prstGeom>
        </p:spPr>
      </p:pic>
      <p:pic>
        <p:nvPicPr>
          <p:cNvPr id="282" name="Image 281"/>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5431712" y="5160901"/>
            <a:ext cx="476835" cy="458783"/>
          </a:xfrm>
          <a:prstGeom prst="rect">
            <a:avLst/>
          </a:prstGeom>
        </p:spPr>
      </p:pic>
      <p:pic>
        <p:nvPicPr>
          <p:cNvPr id="283" name="Image 282"/>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181069" y="6442698"/>
            <a:ext cx="254335" cy="244706"/>
          </a:xfrm>
          <a:prstGeom prst="rect">
            <a:avLst/>
          </a:prstGeom>
        </p:spPr>
      </p:pic>
      <p:sp>
        <p:nvSpPr>
          <p:cNvPr id="284" name="TextBox 121">
            <a:hlinkClick r:id="" action="ppaction://noaction"/>
          </p:cNvPr>
          <p:cNvSpPr txBox="1"/>
          <p:nvPr/>
        </p:nvSpPr>
        <p:spPr>
          <a:xfrm>
            <a:off x="391947" y="6465349"/>
            <a:ext cx="3233822" cy="215444"/>
          </a:xfrm>
          <a:prstGeom prst="rect">
            <a:avLst/>
          </a:prstGeom>
          <a:noFill/>
        </p:spPr>
        <p:txBody>
          <a:bodyPr wrap="square" rtlCol="0">
            <a:spAutoFit/>
          </a:bodyPr>
          <a:lstStyle/>
          <a:p>
            <a:r>
              <a:rPr lang="fr-FR" sz="800" dirty="0" smtClean="0">
                <a:latin typeface="+mj-lt"/>
                <a:cs typeface="Times New Roman" panose="02020603050405020304" pitchFamily="18" charset="0"/>
              </a:rPr>
              <a:t>Badge </a:t>
            </a:r>
            <a:r>
              <a:rPr lang="fr-FR" sz="800" b="1" dirty="0" smtClean="0">
                <a:latin typeface="+mj-lt"/>
                <a:cs typeface="Times New Roman" panose="02020603050405020304" pitchFamily="18" charset="0"/>
              </a:rPr>
              <a:t>imposé</a:t>
            </a:r>
            <a:r>
              <a:rPr lang="fr-FR" sz="800" dirty="0" smtClean="0">
                <a:latin typeface="+mj-lt"/>
                <a:cs typeface="Times New Roman" panose="02020603050405020304" pitchFamily="18" charset="0"/>
              </a:rPr>
              <a:t> par l’entreprise (</a:t>
            </a:r>
            <a:r>
              <a:rPr lang="fr-FR" sz="800" b="1" dirty="0" smtClean="0">
                <a:latin typeface="+mj-lt"/>
                <a:cs typeface="Times New Roman" panose="02020603050405020304" pitchFamily="18" charset="0"/>
              </a:rPr>
              <a:t>contrats</a:t>
            </a:r>
            <a:r>
              <a:rPr lang="fr-FR" sz="800" dirty="0" smtClean="0">
                <a:latin typeface="+mj-lt"/>
                <a:cs typeface="Times New Roman" panose="02020603050405020304" pitchFamily="18" charset="0"/>
              </a:rPr>
              <a:t>, etc.)</a:t>
            </a:r>
            <a:endParaRPr lang="fr-BE" sz="800" dirty="0">
              <a:latin typeface="+mj-lt"/>
              <a:cs typeface="Times New Roman" panose="02020603050405020304" pitchFamily="18" charset="0"/>
            </a:endParaRPr>
          </a:p>
        </p:txBody>
      </p:sp>
      <p:pic>
        <p:nvPicPr>
          <p:cNvPr id="290" name="Picture 14" descr="Résultat de recherche d'images pour &quot;lisabadge&quot;"/>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3988446" y="6478907"/>
            <a:ext cx="259637" cy="16537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4206530" y="6447799"/>
            <a:ext cx="2249344" cy="215444"/>
          </a:xfrm>
          <a:prstGeom prst="rect">
            <a:avLst/>
          </a:prstGeom>
          <a:noFill/>
        </p:spPr>
        <p:txBody>
          <a:bodyPr wrap="square" rtlCol="0">
            <a:spAutoFit/>
          </a:bodyPr>
          <a:lstStyle/>
          <a:p>
            <a:r>
              <a:rPr lang="fr-BE" sz="800" b="1" dirty="0" smtClean="0">
                <a:latin typeface="+mj-lt"/>
                <a:cs typeface="Times New Roman" panose="02020603050405020304" pitchFamily="18" charset="0"/>
                <a:hlinkClick r:id="rId70"/>
              </a:rPr>
              <a:t>www.tobelisa.be</a:t>
            </a:r>
            <a:r>
              <a:rPr lang="fr-BE" sz="800" b="1" dirty="0" smtClean="0">
                <a:latin typeface="+mj-lt"/>
                <a:cs typeface="Times New Roman" panose="02020603050405020304" pitchFamily="18" charset="0"/>
              </a:rPr>
              <a:t>  </a:t>
            </a:r>
            <a:r>
              <a:rPr lang="fr-BE" sz="800" dirty="0" smtClean="0">
                <a:latin typeface="+mj-lt"/>
                <a:cs typeface="Times New Roman" panose="02020603050405020304" pitchFamily="18" charset="0"/>
              </a:rPr>
              <a:t>pour se procurer le </a:t>
            </a:r>
            <a:r>
              <a:rPr lang="fr-BE" sz="800" b="1" dirty="0" err="1" smtClean="0">
                <a:latin typeface="+mj-lt"/>
                <a:cs typeface="Times New Roman" panose="02020603050405020304" pitchFamily="18" charset="0"/>
              </a:rPr>
              <a:t>LisaBadge</a:t>
            </a:r>
            <a:endParaRPr lang="fr-BE" sz="800" b="1" dirty="0">
              <a:latin typeface="+mj-lt"/>
              <a:cs typeface="Times New Roman" panose="02020603050405020304" pitchFamily="18" charset="0"/>
            </a:endParaRPr>
          </a:p>
        </p:txBody>
      </p:sp>
      <p:pic>
        <p:nvPicPr>
          <p:cNvPr id="291" name="Image 290"/>
          <p:cNvPicPr>
            <a:picLocks noChangeAspect="1"/>
          </p:cNvPicPr>
          <p:nvPr/>
        </p:nvPicPr>
        <p:blipFill rotWithShape="1">
          <a:blip r:embed="rId71" cstate="print">
            <a:extLst>
              <a:ext uri="{28A0092B-C50C-407E-A947-70E740481C1C}">
                <a14:useLocalDpi xmlns:a14="http://schemas.microsoft.com/office/drawing/2010/main" val="0"/>
              </a:ext>
            </a:extLst>
          </a:blip>
          <a:srcRect l="1" r="2508" b="3481"/>
          <a:stretch/>
        </p:blipFill>
        <p:spPr>
          <a:xfrm>
            <a:off x="2552622" y="6479499"/>
            <a:ext cx="256811" cy="162344"/>
          </a:xfrm>
          <a:prstGeom prst="rect">
            <a:avLst/>
          </a:prstGeom>
        </p:spPr>
      </p:pic>
      <p:sp>
        <p:nvSpPr>
          <p:cNvPr id="292" name="Rectangle 291"/>
          <p:cNvSpPr/>
          <p:nvPr/>
        </p:nvSpPr>
        <p:spPr>
          <a:xfrm>
            <a:off x="2829547" y="6447598"/>
            <a:ext cx="1301652" cy="215444"/>
          </a:xfrm>
          <a:prstGeom prst="rect">
            <a:avLst/>
          </a:prstGeom>
          <a:noFill/>
        </p:spPr>
        <p:txBody>
          <a:bodyPr wrap="square" rtlCol="0">
            <a:spAutoFit/>
          </a:bodyPr>
          <a:lstStyle/>
          <a:p>
            <a:r>
              <a:rPr lang="fr-BE" sz="800" b="1" dirty="0">
                <a:latin typeface="+mj-lt"/>
                <a:cs typeface="Times New Roman" panose="02020603050405020304" pitchFamily="18" charset="0"/>
                <a:hlinkClick r:id="rId72"/>
              </a:rPr>
              <a:t>www.construbadge.be</a:t>
            </a:r>
            <a:endParaRPr lang="fr-BE" sz="800" b="1" dirty="0">
              <a:latin typeface="+mj-lt"/>
              <a:cs typeface="Times New Roman" panose="02020603050405020304" pitchFamily="18" charset="0"/>
            </a:endParaRPr>
          </a:p>
        </p:txBody>
      </p:sp>
      <p:sp>
        <p:nvSpPr>
          <p:cNvPr id="2" name="Ellipse 1"/>
          <p:cNvSpPr/>
          <p:nvPr/>
        </p:nvSpPr>
        <p:spPr>
          <a:xfrm>
            <a:off x="209107" y="5632591"/>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sp>
        <p:nvSpPr>
          <p:cNvPr id="173" name="Ellipse 172"/>
          <p:cNvSpPr/>
          <p:nvPr/>
        </p:nvSpPr>
        <p:spPr>
          <a:xfrm>
            <a:off x="3676679" y="5668168"/>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pic>
        <p:nvPicPr>
          <p:cNvPr id="186"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5620" y="5949312"/>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187" name="Ellipse 186"/>
          <p:cNvSpPr/>
          <p:nvPr/>
        </p:nvSpPr>
        <p:spPr>
          <a:xfrm>
            <a:off x="3630365" y="5950221"/>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pic>
        <p:nvPicPr>
          <p:cNvPr id="190"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4830" y="5637315"/>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93" name="Image 192"/>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1625144" y="5229534"/>
            <a:ext cx="476835" cy="458783"/>
          </a:xfrm>
          <a:prstGeom prst="rect">
            <a:avLst/>
          </a:prstGeom>
        </p:spPr>
      </p:pic>
      <p:sp>
        <p:nvSpPr>
          <p:cNvPr id="209" name="Ellipse 208"/>
          <p:cNvSpPr/>
          <p:nvPr/>
        </p:nvSpPr>
        <p:spPr>
          <a:xfrm>
            <a:off x="1529575" y="5638224"/>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pic>
        <p:nvPicPr>
          <p:cNvPr id="210"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2815" y="5637506"/>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211" name="Image 210"/>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2603129" y="5229725"/>
            <a:ext cx="476835" cy="458783"/>
          </a:xfrm>
          <a:prstGeom prst="rect">
            <a:avLst/>
          </a:prstGeom>
        </p:spPr>
      </p:pic>
      <p:sp>
        <p:nvSpPr>
          <p:cNvPr id="212" name="Ellipse 211"/>
          <p:cNvSpPr/>
          <p:nvPr/>
        </p:nvSpPr>
        <p:spPr>
          <a:xfrm>
            <a:off x="2507560" y="5638415"/>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pic>
        <p:nvPicPr>
          <p:cNvPr id="213"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5738" y="5564973"/>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214" name="Image 213"/>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986052" y="5157192"/>
            <a:ext cx="476835" cy="458783"/>
          </a:xfrm>
          <a:prstGeom prst="rect">
            <a:avLst/>
          </a:prstGeom>
        </p:spPr>
      </p:pic>
      <p:sp>
        <p:nvSpPr>
          <p:cNvPr id="215" name="Ellipse 214"/>
          <p:cNvSpPr/>
          <p:nvPr/>
        </p:nvSpPr>
        <p:spPr>
          <a:xfrm>
            <a:off x="6890483" y="5565882"/>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pic>
        <p:nvPicPr>
          <p:cNvPr id="216" name="Picture 16" descr="Résultat de recherche d'images pour &quot;limosa&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7161" y="5256017"/>
            <a:ext cx="472272" cy="667755"/>
          </a:xfrm>
          <a:prstGeom prst="rect">
            <a:avLst/>
          </a:prstGeom>
          <a:solidFill>
            <a:schemeClr val="bg1"/>
          </a:solidFill>
          <a:extLst/>
        </p:spPr>
      </p:pic>
      <p:pic>
        <p:nvPicPr>
          <p:cNvPr id="217" name="Image 216"/>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4674390" y="5531858"/>
            <a:ext cx="476835" cy="458783"/>
          </a:xfrm>
          <a:prstGeom prst="rect">
            <a:avLst/>
          </a:prstGeom>
        </p:spPr>
      </p:pic>
      <p:sp>
        <p:nvSpPr>
          <p:cNvPr id="218" name="Ellipse 217"/>
          <p:cNvSpPr/>
          <p:nvPr/>
        </p:nvSpPr>
        <p:spPr>
          <a:xfrm>
            <a:off x="4471221" y="5668168"/>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pic>
        <p:nvPicPr>
          <p:cNvPr id="219"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0162" y="5949312"/>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220" name="Ellipse 219"/>
          <p:cNvSpPr/>
          <p:nvPr/>
        </p:nvSpPr>
        <p:spPr>
          <a:xfrm>
            <a:off x="4424907" y="5950221"/>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pic>
        <p:nvPicPr>
          <p:cNvPr id="221" name="Picture 16" descr="Résultat de recherche d'images pour &quot;limosa&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2656" y="5256017"/>
            <a:ext cx="472272" cy="667755"/>
          </a:xfrm>
          <a:prstGeom prst="rect">
            <a:avLst/>
          </a:prstGeom>
          <a:solidFill>
            <a:schemeClr val="bg1"/>
          </a:solidFill>
          <a:extLst/>
        </p:spPr>
      </p:pic>
      <p:pic>
        <p:nvPicPr>
          <p:cNvPr id="222" name="Image 221"/>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8309885" y="5531858"/>
            <a:ext cx="476835" cy="458783"/>
          </a:xfrm>
          <a:prstGeom prst="rect">
            <a:avLst/>
          </a:prstGeom>
        </p:spPr>
      </p:pic>
      <p:sp>
        <p:nvSpPr>
          <p:cNvPr id="223" name="Ellipse 222"/>
          <p:cNvSpPr/>
          <p:nvPr/>
        </p:nvSpPr>
        <p:spPr>
          <a:xfrm>
            <a:off x="8106716" y="5668168"/>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pic>
        <p:nvPicPr>
          <p:cNvPr id="224"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5657" y="5949312"/>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225" name="Ellipse 224"/>
          <p:cNvSpPr/>
          <p:nvPr/>
        </p:nvSpPr>
        <p:spPr>
          <a:xfrm>
            <a:off x="8060402" y="5950221"/>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pic>
        <p:nvPicPr>
          <p:cNvPr id="226" name="Picture 16" descr="Résultat de recherche d'images pour &quot;limosa&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4718" y="5254554"/>
            <a:ext cx="472272" cy="667755"/>
          </a:xfrm>
          <a:prstGeom prst="rect">
            <a:avLst/>
          </a:prstGeom>
          <a:solidFill>
            <a:schemeClr val="bg1"/>
          </a:solidFill>
          <a:extLst/>
        </p:spPr>
      </p:pic>
      <p:pic>
        <p:nvPicPr>
          <p:cNvPr id="227" name="Image 226"/>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9201947" y="5530395"/>
            <a:ext cx="476835" cy="458783"/>
          </a:xfrm>
          <a:prstGeom prst="rect">
            <a:avLst/>
          </a:prstGeom>
        </p:spPr>
      </p:pic>
      <p:sp>
        <p:nvSpPr>
          <p:cNvPr id="228" name="Ellipse 227"/>
          <p:cNvSpPr/>
          <p:nvPr/>
        </p:nvSpPr>
        <p:spPr>
          <a:xfrm>
            <a:off x="8998778" y="5666705"/>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pic>
        <p:nvPicPr>
          <p:cNvPr id="229" name="Picture 14" descr="Résultat de recherche d'images pour &quot;lisabadg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719" y="5947849"/>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230" name="Ellipse 229"/>
          <p:cNvSpPr/>
          <p:nvPr/>
        </p:nvSpPr>
        <p:spPr>
          <a:xfrm>
            <a:off x="8952464" y="5948758"/>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sp>
        <p:nvSpPr>
          <p:cNvPr id="231" name="Ellipse 230"/>
          <p:cNvSpPr/>
          <p:nvPr/>
        </p:nvSpPr>
        <p:spPr>
          <a:xfrm>
            <a:off x="5313693" y="5589894"/>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sp>
        <p:nvSpPr>
          <p:cNvPr id="232" name="Ellipse 231"/>
          <p:cNvSpPr/>
          <p:nvPr/>
        </p:nvSpPr>
        <p:spPr>
          <a:xfrm>
            <a:off x="5313040" y="5896097"/>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ou</a:t>
            </a:r>
            <a:endParaRPr lang="fr-BE" sz="700" b="1" dirty="0">
              <a:solidFill>
                <a:schemeClr val="tx1"/>
              </a:solidFill>
              <a:latin typeface="Lucida Handwriting" panose="03010101010101010101" pitchFamily="66" charset="0"/>
            </a:endParaRPr>
          </a:p>
        </p:txBody>
      </p:sp>
      <p:sp>
        <p:nvSpPr>
          <p:cNvPr id="12" name="Flowchart: Punched Tape 11"/>
          <p:cNvSpPr/>
          <p:nvPr/>
        </p:nvSpPr>
        <p:spPr>
          <a:xfrm>
            <a:off x="6548725" y="722126"/>
            <a:ext cx="1941970" cy="52173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dirty="0" smtClean="0"/>
              <a:t>Centre de contact ONSS:</a:t>
            </a:r>
          </a:p>
          <a:p>
            <a:pPr algn="ctr"/>
            <a:r>
              <a:rPr lang="fr-BE" sz="1100" dirty="0" smtClean="0"/>
              <a:t>+32 (0)2 511 51 51</a:t>
            </a:r>
            <a:endParaRPr lang="en-US" sz="1100" dirty="0"/>
          </a:p>
        </p:txBody>
      </p:sp>
      <p:sp>
        <p:nvSpPr>
          <p:cNvPr id="233" name="Flowchart: Terminator 25">
            <a:hlinkClick r:id="" action="ppaction://noaction"/>
          </p:cNvPr>
          <p:cNvSpPr/>
          <p:nvPr/>
        </p:nvSpPr>
        <p:spPr>
          <a:xfrm>
            <a:off x="8106716" y="2996952"/>
            <a:ext cx="1499175" cy="260268"/>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smtClean="0">
                <a:solidFill>
                  <a:srgbClr val="C00000"/>
                </a:solidFill>
                <a:latin typeface="+mj-lt"/>
                <a:cs typeface="Times New Roman" panose="02020603050405020304" pitchFamily="18" charset="0"/>
              </a:rPr>
              <a:t>0 - 3 mois en BE :</a:t>
            </a:r>
          </a:p>
          <a:p>
            <a:pPr algn="ctr"/>
            <a:r>
              <a:rPr lang="fr-BE" sz="900" dirty="0" smtClean="0">
                <a:solidFill>
                  <a:schemeClr val="tx1"/>
                </a:solidFill>
                <a:latin typeface="+mj-lt"/>
                <a:cs typeface="Times New Roman" panose="02020603050405020304" pitchFamily="18" charset="0"/>
                <a:sym typeface="Wingdings" panose="05000000000000000000" pitchFamily="2" charset="2"/>
              </a:rPr>
              <a:t> </a:t>
            </a:r>
            <a:r>
              <a:rPr lang="fr-BE" sz="900" b="1" dirty="0" smtClean="0">
                <a:solidFill>
                  <a:schemeClr val="tx1"/>
                </a:solidFill>
                <a:latin typeface="+mj-lt"/>
                <a:cs typeface="Times New Roman" panose="02020603050405020304" pitchFamily="18" charset="0"/>
                <a:sym typeface="Wingdings" panose="05000000000000000000" pitchFamily="2" charset="2"/>
              </a:rPr>
              <a:t>Annexe 3</a:t>
            </a:r>
            <a:endParaRPr lang="fr-BE" sz="900" b="1" dirty="0">
              <a:solidFill>
                <a:schemeClr val="tx1"/>
              </a:solidFill>
              <a:latin typeface="+mj-lt"/>
              <a:cs typeface="Times New Roman" panose="02020603050405020304" pitchFamily="18" charset="0"/>
            </a:endParaRPr>
          </a:p>
        </p:txBody>
      </p:sp>
      <p:sp>
        <p:nvSpPr>
          <p:cNvPr id="234" name="Flowchart: Terminator 25">
            <a:hlinkClick r:id="" action="ppaction://noaction"/>
          </p:cNvPr>
          <p:cNvSpPr/>
          <p:nvPr/>
        </p:nvSpPr>
        <p:spPr>
          <a:xfrm>
            <a:off x="7938459" y="4659261"/>
            <a:ext cx="831234" cy="169265"/>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dirty="0" smtClean="0">
                <a:solidFill>
                  <a:schemeClr val="tx1"/>
                </a:solidFill>
                <a:latin typeface="+mj-lt"/>
                <a:cs typeface="Times New Roman" panose="02020603050405020304" pitchFamily="18" charset="0"/>
                <a:hlinkClick r:id="rId3" action="ppaction://hlinksldjump"/>
              </a:rPr>
              <a:t>L1</a:t>
            </a:r>
            <a:endParaRPr lang="fr-BE" sz="900" dirty="0">
              <a:solidFill>
                <a:schemeClr val="tx1"/>
              </a:solidFill>
              <a:latin typeface="+mj-lt"/>
              <a:cs typeface="Times New Roman" panose="02020603050405020304" pitchFamily="18" charset="0"/>
            </a:endParaRPr>
          </a:p>
        </p:txBody>
      </p:sp>
      <p:sp>
        <p:nvSpPr>
          <p:cNvPr id="239" name="Rectangle 238"/>
          <p:cNvSpPr/>
          <p:nvPr/>
        </p:nvSpPr>
        <p:spPr>
          <a:xfrm>
            <a:off x="8027774" y="2380271"/>
            <a:ext cx="1578117" cy="176391"/>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1100" b="1" dirty="0" smtClean="0">
                <a:solidFill>
                  <a:schemeClr val="bg1"/>
                </a:solidFill>
                <a:latin typeface="+mj-lt"/>
              </a:rPr>
              <a:t>Documents à fournir</a:t>
            </a:r>
            <a:endParaRPr lang="fr-BE" sz="1100" b="1" dirty="0">
              <a:solidFill>
                <a:schemeClr val="bg1"/>
              </a:solidFill>
              <a:latin typeface="+mj-lt"/>
            </a:endParaRPr>
          </a:p>
        </p:txBody>
      </p:sp>
      <p:sp>
        <p:nvSpPr>
          <p:cNvPr id="240" name="Rectangle 239"/>
          <p:cNvSpPr/>
          <p:nvPr/>
        </p:nvSpPr>
        <p:spPr>
          <a:xfrm>
            <a:off x="5169024" y="3123874"/>
            <a:ext cx="2786742" cy="305126"/>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1100" b="1" dirty="0" smtClean="0">
                <a:solidFill>
                  <a:schemeClr val="bg1"/>
                </a:solidFill>
                <a:latin typeface="+mj-lt"/>
              </a:rPr>
              <a:t>(copie) Documents à fournir obligatoirement au chantier avant le début des travaux !</a:t>
            </a:r>
            <a:endParaRPr lang="fr-BE" sz="1100" b="1" dirty="0">
              <a:solidFill>
                <a:schemeClr val="bg1"/>
              </a:solidFill>
              <a:latin typeface="+mj-lt"/>
            </a:endParaRPr>
          </a:p>
        </p:txBody>
      </p:sp>
      <p:sp>
        <p:nvSpPr>
          <p:cNvPr id="241" name="Rectangle 240"/>
          <p:cNvSpPr/>
          <p:nvPr/>
        </p:nvSpPr>
        <p:spPr>
          <a:xfrm>
            <a:off x="3466059" y="2411841"/>
            <a:ext cx="1461529" cy="186736"/>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1100" b="1" dirty="0" smtClean="0">
                <a:solidFill>
                  <a:schemeClr val="bg1"/>
                </a:solidFill>
                <a:latin typeface="+mj-lt"/>
              </a:rPr>
              <a:t>Documents à fournir</a:t>
            </a:r>
            <a:endParaRPr lang="fr-BE" sz="1100" b="1" dirty="0">
              <a:solidFill>
                <a:schemeClr val="bg1"/>
              </a:solidFill>
              <a:latin typeface="+mj-lt"/>
            </a:endParaRPr>
          </a:p>
        </p:txBody>
      </p:sp>
      <p:sp>
        <p:nvSpPr>
          <p:cNvPr id="244" name="Flowchart: Terminator 243"/>
          <p:cNvSpPr/>
          <p:nvPr/>
        </p:nvSpPr>
        <p:spPr>
          <a:xfrm>
            <a:off x="7927304" y="3323824"/>
            <a:ext cx="859415" cy="1113288"/>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BE" sz="900" b="1" dirty="0">
                <a:solidFill>
                  <a:srgbClr val="C00000"/>
                </a:solidFill>
                <a:cs typeface="Times New Roman" panose="02020603050405020304" pitchFamily="18" charset="0"/>
              </a:rPr>
              <a:t>&gt; 3 mois en </a:t>
            </a:r>
            <a:r>
              <a:rPr lang="fr-BE" sz="900" b="1" dirty="0" smtClean="0">
                <a:solidFill>
                  <a:srgbClr val="C00000"/>
                </a:solidFill>
                <a:cs typeface="Times New Roman" panose="02020603050405020304" pitchFamily="18" charset="0"/>
              </a:rPr>
              <a:t>BE: </a:t>
            </a:r>
            <a:r>
              <a:rPr lang="fr-BE" sz="900" dirty="0" smtClean="0">
                <a:solidFill>
                  <a:schemeClr val="tx1"/>
                </a:solidFill>
                <a:latin typeface="+mj-lt"/>
                <a:cs typeface="Times New Roman" panose="02020603050405020304" pitchFamily="18" charset="0"/>
                <a:hlinkClick r:id="rId73" action="ppaction://hlinksldjump"/>
              </a:rPr>
              <a:t>Carte </a:t>
            </a:r>
            <a:r>
              <a:rPr lang="fr-BE" sz="900" dirty="0" smtClean="0">
                <a:solidFill>
                  <a:schemeClr val="tx1"/>
                </a:solidFill>
                <a:latin typeface="+mj-lt"/>
                <a:cs typeface="Times New Roman" panose="02020603050405020304" pitchFamily="18" charset="0"/>
                <a:hlinkClick r:id="rId73" action="ppaction://hlinksldjump"/>
              </a:rPr>
              <a:t>belge ID - E</a:t>
            </a:r>
            <a:r>
              <a:rPr lang="fr-BE" sz="900" dirty="0" smtClean="0">
                <a:solidFill>
                  <a:schemeClr val="tx1"/>
                </a:solidFill>
                <a:latin typeface="+mj-lt"/>
                <a:cs typeface="Times New Roman" panose="02020603050405020304" pitchFamily="18" charset="0"/>
              </a:rPr>
              <a:t> </a:t>
            </a:r>
            <a:r>
              <a:rPr lang="fr-BE" sz="900" dirty="0" smtClean="0">
                <a:solidFill>
                  <a:schemeClr val="tx1"/>
                </a:solidFill>
                <a:latin typeface="+mj-lt"/>
                <a:cs typeface="Times New Roman" panose="02020603050405020304" pitchFamily="18" charset="0"/>
              </a:rPr>
              <a:t>ou </a:t>
            </a:r>
            <a:r>
              <a:rPr lang="fr-BE" sz="900" b="1" dirty="0" smtClean="0">
                <a:solidFill>
                  <a:schemeClr val="tx1"/>
                </a:solidFill>
                <a:latin typeface="+mj-lt"/>
                <a:cs typeface="Times New Roman" panose="02020603050405020304" pitchFamily="18" charset="0"/>
              </a:rPr>
              <a:t>annexe 8</a:t>
            </a:r>
            <a:endParaRPr lang="fr-BE" sz="900" b="1" dirty="0">
              <a:solidFill>
                <a:srgbClr val="C00000"/>
              </a:solidFill>
              <a:latin typeface="+mj-lt"/>
              <a:cs typeface="Times New Roman" panose="02020603050405020304" pitchFamily="18" charset="0"/>
            </a:endParaRPr>
          </a:p>
        </p:txBody>
      </p:sp>
      <p:sp>
        <p:nvSpPr>
          <p:cNvPr id="248" name="Flowchart: Terminator 247"/>
          <p:cNvSpPr/>
          <p:nvPr/>
        </p:nvSpPr>
        <p:spPr>
          <a:xfrm>
            <a:off x="8843474" y="3318789"/>
            <a:ext cx="816275" cy="1117530"/>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BE" sz="900" b="1" dirty="0">
                <a:solidFill>
                  <a:srgbClr val="C00000"/>
                </a:solidFill>
                <a:cs typeface="Times New Roman" panose="02020603050405020304" pitchFamily="18" charset="0"/>
              </a:rPr>
              <a:t>&gt; 3 mois en BE: </a:t>
            </a:r>
            <a:r>
              <a:rPr lang="fr-BE" sz="900" dirty="0" smtClean="0">
                <a:solidFill>
                  <a:schemeClr val="tx1"/>
                </a:solidFill>
                <a:latin typeface="+mj-lt"/>
                <a:cs typeface="Times New Roman" panose="02020603050405020304" pitchFamily="18" charset="0"/>
                <a:hlinkClick r:id="rId5" action="ppaction://hlinksldjump"/>
              </a:rPr>
              <a:t>Carte  </a:t>
            </a:r>
            <a:r>
              <a:rPr lang="fr-BE" sz="900" u="sng" dirty="0" smtClean="0">
                <a:solidFill>
                  <a:schemeClr val="tx1"/>
                </a:solidFill>
                <a:latin typeface="+mj-lt"/>
                <a:cs typeface="Times New Roman" panose="02020603050405020304" pitchFamily="18" charset="0"/>
                <a:hlinkClick r:id="rId5" action="ppaction://hlinksldjump"/>
              </a:rPr>
              <a:t>belge</a:t>
            </a:r>
            <a:r>
              <a:rPr lang="fr-BE" sz="900" u="sng" dirty="0" smtClean="0">
                <a:solidFill>
                  <a:schemeClr val="tx1"/>
                </a:solidFill>
                <a:latin typeface="+mj-lt"/>
                <a:cs typeface="Times New Roman" panose="02020603050405020304" pitchFamily="18" charset="0"/>
              </a:rPr>
              <a:t> </a:t>
            </a:r>
            <a:r>
              <a:rPr lang="fr-BE" sz="900" u="sng" dirty="0" smtClean="0">
                <a:solidFill>
                  <a:srgbClr val="0000FF"/>
                </a:solidFill>
                <a:latin typeface="+mj-lt"/>
                <a:cs typeface="Times New Roman" panose="02020603050405020304" pitchFamily="18" charset="0"/>
              </a:rPr>
              <a:t>ID </a:t>
            </a:r>
            <a:r>
              <a:rPr lang="fr-BE" sz="900" u="sng" dirty="0" smtClean="0">
                <a:solidFill>
                  <a:srgbClr val="0000FF"/>
                </a:solidFill>
                <a:latin typeface="+mj-lt"/>
                <a:cs typeface="Times New Roman" panose="02020603050405020304" pitchFamily="18" charset="0"/>
              </a:rPr>
              <a:t>/ séjour</a:t>
            </a:r>
            <a:endParaRPr lang="fr-BE" sz="900" u="sng" dirty="0">
              <a:solidFill>
                <a:srgbClr val="0000FF"/>
              </a:solidFill>
              <a:latin typeface="+mj-lt"/>
              <a:cs typeface="Times New Roman" panose="02020603050405020304" pitchFamily="18" charset="0"/>
            </a:endParaRPr>
          </a:p>
        </p:txBody>
      </p:sp>
      <p:pic>
        <p:nvPicPr>
          <p:cNvPr id="250" name="Picture 4" descr="Résultat de recherche d'images pour &quot;titre de séjour belgique&quot;"/>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9063941" y="4143917"/>
            <a:ext cx="412717" cy="233250"/>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51" name="Flowchart: Terminator 138"/>
          <p:cNvSpPr/>
          <p:nvPr/>
        </p:nvSpPr>
        <p:spPr>
          <a:xfrm>
            <a:off x="3459713" y="2636912"/>
            <a:ext cx="1467876" cy="251838"/>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fr-BE" sz="900" dirty="0">
                <a:solidFill>
                  <a:schemeClr val="tx1"/>
                </a:solidFill>
                <a:latin typeface="+mj-lt"/>
                <a:cs typeface="Times New Roman" panose="02020603050405020304" pitchFamily="18" charset="0"/>
              </a:rPr>
              <a:t>Carte </a:t>
            </a:r>
            <a:r>
              <a:rPr lang="fr-BE" sz="900" dirty="0" smtClean="0">
                <a:solidFill>
                  <a:schemeClr val="tx1"/>
                </a:solidFill>
                <a:latin typeface="+mj-lt"/>
                <a:cs typeface="Times New Roman" panose="02020603050405020304" pitchFamily="18" charset="0"/>
              </a:rPr>
              <a:t>d’identité du pays d’origine</a:t>
            </a:r>
            <a:endParaRPr lang="fr-BE" sz="900" dirty="0">
              <a:solidFill>
                <a:schemeClr val="tx1"/>
              </a:solidFill>
              <a:latin typeface="+mj-lt"/>
              <a:cs typeface="Times New Roman" panose="02020603050405020304" pitchFamily="18" charset="0"/>
            </a:endParaRPr>
          </a:p>
        </p:txBody>
      </p:sp>
      <p:sp>
        <p:nvSpPr>
          <p:cNvPr id="252" name="Flowchart: Terminator 25">
            <a:hlinkClick r:id="" action="ppaction://noaction"/>
          </p:cNvPr>
          <p:cNvSpPr/>
          <p:nvPr/>
        </p:nvSpPr>
        <p:spPr>
          <a:xfrm>
            <a:off x="3469756" y="2924944"/>
            <a:ext cx="1499175" cy="260268"/>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00" b="1" dirty="0" smtClean="0">
                <a:solidFill>
                  <a:srgbClr val="C00000"/>
                </a:solidFill>
                <a:latin typeface="+mj-lt"/>
                <a:cs typeface="Times New Roman" panose="02020603050405020304" pitchFamily="18" charset="0"/>
              </a:rPr>
              <a:t>0 - 3 mois en BE</a:t>
            </a:r>
            <a:r>
              <a:rPr lang="fr-BE" sz="900" dirty="0" smtClean="0">
                <a:solidFill>
                  <a:schemeClr val="tx1"/>
                </a:solidFill>
                <a:latin typeface="+mj-lt"/>
                <a:cs typeface="Times New Roman" panose="02020603050405020304" pitchFamily="18" charset="0"/>
              </a:rPr>
              <a:t> :</a:t>
            </a:r>
          </a:p>
          <a:p>
            <a:pPr algn="ctr"/>
            <a:r>
              <a:rPr lang="fr-BE" sz="900" dirty="0" smtClean="0">
                <a:solidFill>
                  <a:schemeClr val="tx1"/>
                </a:solidFill>
                <a:latin typeface="+mj-lt"/>
                <a:cs typeface="Times New Roman" panose="02020603050405020304" pitchFamily="18" charset="0"/>
                <a:sym typeface="Wingdings" panose="05000000000000000000" pitchFamily="2" charset="2"/>
              </a:rPr>
              <a:t> </a:t>
            </a:r>
            <a:r>
              <a:rPr lang="fr-BE" sz="900" b="1" dirty="0" smtClean="0">
                <a:solidFill>
                  <a:schemeClr val="tx1"/>
                </a:solidFill>
                <a:latin typeface="+mj-lt"/>
                <a:cs typeface="Times New Roman" panose="02020603050405020304" pitchFamily="18" charset="0"/>
                <a:sym typeface="Wingdings" panose="05000000000000000000" pitchFamily="2" charset="2"/>
              </a:rPr>
              <a:t>Annexe 3</a:t>
            </a:r>
            <a:endParaRPr lang="fr-BE" sz="900" b="1" dirty="0">
              <a:solidFill>
                <a:schemeClr val="tx1"/>
              </a:solidFill>
              <a:latin typeface="+mj-lt"/>
              <a:cs typeface="Times New Roman" panose="02020603050405020304" pitchFamily="18" charset="0"/>
            </a:endParaRPr>
          </a:p>
        </p:txBody>
      </p:sp>
      <p:sp>
        <p:nvSpPr>
          <p:cNvPr id="253" name="Flowchart: Terminator 252"/>
          <p:cNvSpPr/>
          <p:nvPr/>
        </p:nvSpPr>
        <p:spPr>
          <a:xfrm>
            <a:off x="3372079" y="3236125"/>
            <a:ext cx="850258" cy="1178262"/>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BE" sz="900" b="1" dirty="0">
                <a:solidFill>
                  <a:srgbClr val="C00000"/>
                </a:solidFill>
                <a:cs typeface="Times New Roman" panose="02020603050405020304" pitchFamily="18" charset="0"/>
              </a:rPr>
              <a:t>&gt; 3 mois en BE: </a:t>
            </a:r>
            <a:r>
              <a:rPr lang="fr-BE" sz="900" dirty="0" smtClean="0">
                <a:solidFill>
                  <a:schemeClr val="tx1"/>
                </a:solidFill>
                <a:latin typeface="+mj-lt"/>
                <a:cs typeface="Times New Roman" panose="02020603050405020304" pitchFamily="18" charset="0"/>
                <a:hlinkClick r:id="rId73" action="ppaction://hlinksldjump"/>
              </a:rPr>
              <a:t>Carte </a:t>
            </a:r>
            <a:r>
              <a:rPr lang="fr-BE" sz="900" dirty="0" smtClean="0">
                <a:solidFill>
                  <a:schemeClr val="tx1"/>
                </a:solidFill>
                <a:latin typeface="+mj-lt"/>
                <a:cs typeface="Times New Roman" panose="02020603050405020304" pitchFamily="18" charset="0"/>
                <a:hlinkClick r:id="rId73" action="ppaction://hlinksldjump"/>
              </a:rPr>
              <a:t>belge ID - E</a:t>
            </a:r>
            <a:r>
              <a:rPr lang="fr-BE" sz="900" dirty="0" smtClean="0">
                <a:solidFill>
                  <a:schemeClr val="tx1"/>
                </a:solidFill>
                <a:latin typeface="+mj-lt"/>
                <a:cs typeface="Times New Roman" panose="02020603050405020304" pitchFamily="18" charset="0"/>
              </a:rPr>
              <a:t> </a:t>
            </a:r>
            <a:r>
              <a:rPr lang="fr-BE" sz="900" dirty="0" smtClean="0">
                <a:solidFill>
                  <a:schemeClr val="tx1"/>
                </a:solidFill>
                <a:latin typeface="+mj-lt"/>
                <a:cs typeface="Times New Roman" panose="02020603050405020304" pitchFamily="18" charset="0"/>
              </a:rPr>
              <a:t>ou </a:t>
            </a:r>
            <a:r>
              <a:rPr lang="fr-BE" sz="900" b="1" dirty="0" smtClean="0">
                <a:solidFill>
                  <a:schemeClr val="tx1"/>
                </a:solidFill>
                <a:latin typeface="+mj-lt"/>
                <a:cs typeface="Times New Roman" panose="02020603050405020304" pitchFamily="18" charset="0"/>
              </a:rPr>
              <a:t>annexe 8</a:t>
            </a:r>
            <a:endParaRPr lang="fr-BE" sz="900" b="1" dirty="0">
              <a:solidFill>
                <a:schemeClr val="tx1"/>
              </a:solidFill>
              <a:latin typeface="+mj-lt"/>
              <a:cs typeface="Times New Roman" panose="02020603050405020304" pitchFamily="18" charset="0"/>
            </a:endParaRPr>
          </a:p>
        </p:txBody>
      </p:sp>
      <p:sp>
        <p:nvSpPr>
          <p:cNvPr id="254" name="Flowchart: Terminator 253"/>
          <p:cNvSpPr/>
          <p:nvPr/>
        </p:nvSpPr>
        <p:spPr>
          <a:xfrm>
            <a:off x="4252076" y="3243431"/>
            <a:ext cx="806877" cy="1206816"/>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BE" sz="900" b="1" dirty="0">
                <a:solidFill>
                  <a:srgbClr val="C00000"/>
                </a:solidFill>
                <a:cs typeface="Times New Roman" panose="02020603050405020304" pitchFamily="18" charset="0"/>
              </a:rPr>
              <a:t>&gt; 3 mois en BE: </a:t>
            </a:r>
            <a:r>
              <a:rPr lang="fr-BE" sz="900" dirty="0" smtClean="0">
                <a:solidFill>
                  <a:schemeClr val="tx1"/>
                </a:solidFill>
                <a:latin typeface="+mj-lt"/>
                <a:cs typeface="Times New Roman" panose="02020603050405020304" pitchFamily="18" charset="0"/>
                <a:hlinkClick r:id="rId5" action="ppaction://hlinksldjump"/>
              </a:rPr>
              <a:t>Carte  </a:t>
            </a:r>
            <a:r>
              <a:rPr lang="fr-BE" sz="900" u="sng" dirty="0" smtClean="0">
                <a:solidFill>
                  <a:schemeClr val="tx1"/>
                </a:solidFill>
                <a:latin typeface="+mj-lt"/>
                <a:cs typeface="Times New Roman" panose="02020603050405020304" pitchFamily="18" charset="0"/>
                <a:hlinkClick r:id="rId5" action="ppaction://hlinksldjump"/>
              </a:rPr>
              <a:t>belge</a:t>
            </a:r>
            <a:r>
              <a:rPr lang="fr-BE" sz="900" u="sng" dirty="0" smtClean="0">
                <a:solidFill>
                  <a:schemeClr val="tx1"/>
                </a:solidFill>
                <a:latin typeface="+mj-lt"/>
                <a:cs typeface="Times New Roman" panose="02020603050405020304" pitchFamily="18" charset="0"/>
              </a:rPr>
              <a:t> </a:t>
            </a:r>
            <a:r>
              <a:rPr lang="fr-BE" sz="900" u="sng" dirty="0" smtClean="0">
                <a:solidFill>
                  <a:srgbClr val="0000FF"/>
                </a:solidFill>
                <a:latin typeface="+mj-lt"/>
                <a:cs typeface="Times New Roman" panose="02020603050405020304" pitchFamily="18" charset="0"/>
              </a:rPr>
              <a:t>ID </a:t>
            </a:r>
            <a:r>
              <a:rPr lang="fr-BE" sz="900" u="sng" dirty="0" smtClean="0">
                <a:solidFill>
                  <a:srgbClr val="0000FF"/>
                </a:solidFill>
                <a:latin typeface="+mj-lt"/>
                <a:cs typeface="Times New Roman" panose="02020603050405020304" pitchFamily="18" charset="0"/>
              </a:rPr>
              <a:t>/ séjour</a:t>
            </a:r>
            <a:endParaRPr lang="fr-BE" sz="900" u="sng" dirty="0">
              <a:solidFill>
                <a:srgbClr val="0000FF"/>
              </a:solidFill>
              <a:latin typeface="+mj-lt"/>
              <a:cs typeface="Times New Roman" panose="02020603050405020304" pitchFamily="18" charset="0"/>
            </a:endParaRPr>
          </a:p>
        </p:txBody>
      </p:sp>
      <p:pic>
        <p:nvPicPr>
          <p:cNvPr id="255" name="Picture 4" descr="Résultat de recherche d'images pour &quot;titre de séjour belgique&quo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79097" y="4112326"/>
            <a:ext cx="442220" cy="249924"/>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56" name="Picture 4" descr="Résultat de recherche d'images pour &quot;titre de séjour belgique&quo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24907" y="4132852"/>
            <a:ext cx="442220" cy="249924"/>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43" name="Flowchart: Terminator 242"/>
          <p:cNvSpPr/>
          <p:nvPr/>
        </p:nvSpPr>
        <p:spPr>
          <a:xfrm>
            <a:off x="2369957" y="3637598"/>
            <a:ext cx="885406" cy="891497"/>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BE" sz="900" dirty="0" smtClean="0">
                <a:solidFill>
                  <a:schemeClr val="tx1"/>
                </a:solidFill>
                <a:latin typeface="+mj-lt"/>
                <a:cs typeface="Times New Roman" panose="02020603050405020304" pitchFamily="18" charset="0"/>
                <a:hlinkClick r:id="rId5" action="ppaction://hlinksldjump"/>
              </a:rPr>
              <a:t>Carte </a:t>
            </a:r>
            <a:r>
              <a:rPr lang="fr-BE" sz="900" dirty="0" smtClean="0">
                <a:solidFill>
                  <a:schemeClr val="tx1"/>
                </a:solidFill>
                <a:latin typeface="+mj-lt"/>
                <a:cs typeface="Times New Roman" panose="02020603050405020304" pitchFamily="18" charset="0"/>
                <a:hlinkClick r:id="rId5" action="ppaction://hlinksldjump"/>
              </a:rPr>
              <a:t>belge</a:t>
            </a:r>
            <a:r>
              <a:rPr lang="fr-BE" sz="900" dirty="0" smtClean="0">
                <a:solidFill>
                  <a:schemeClr val="tx1"/>
                </a:solidFill>
                <a:latin typeface="+mj-lt"/>
                <a:cs typeface="Times New Roman" panose="02020603050405020304" pitchFamily="18" charset="0"/>
              </a:rPr>
              <a:t>  </a:t>
            </a:r>
            <a:r>
              <a:rPr lang="fr-BE" sz="900" u="sng" dirty="0" smtClean="0">
                <a:solidFill>
                  <a:srgbClr val="0000FF"/>
                </a:solidFill>
                <a:latin typeface="+mj-lt"/>
                <a:cs typeface="Times New Roman" panose="02020603050405020304" pitchFamily="18" charset="0"/>
              </a:rPr>
              <a:t>ID / séjour</a:t>
            </a:r>
            <a:endParaRPr lang="fr-BE" sz="900" u="sng" dirty="0">
              <a:solidFill>
                <a:srgbClr val="0000FF"/>
              </a:solidFill>
              <a:latin typeface="+mj-lt"/>
              <a:cs typeface="Times New Roman" panose="02020603050405020304" pitchFamily="18" charset="0"/>
            </a:endParaRPr>
          </a:p>
        </p:txBody>
      </p:sp>
      <p:pic>
        <p:nvPicPr>
          <p:cNvPr id="249" name="Picture 4" descr="Résultat de recherche d'images pour &quot;titre de séjour belgique&quo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83462" y="4091729"/>
            <a:ext cx="523302" cy="295748"/>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57" name="Imag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8736" y="3458574"/>
            <a:ext cx="247470" cy="179606"/>
          </a:xfrm>
          <a:prstGeom prst="rect">
            <a:avLst/>
          </a:prstGeom>
        </p:spPr>
      </p:pic>
      <p:pic>
        <p:nvPicPr>
          <p:cNvPr id="258" name="Imag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177" y="3449356"/>
            <a:ext cx="229987" cy="166918"/>
          </a:xfrm>
          <a:prstGeom prst="rect">
            <a:avLst/>
          </a:prstGeom>
        </p:spPr>
      </p:pic>
      <p:pic>
        <p:nvPicPr>
          <p:cNvPr id="260" name="Imag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467" y="3460833"/>
            <a:ext cx="241152" cy="160768"/>
          </a:xfrm>
          <a:prstGeom prst="rect">
            <a:avLst/>
          </a:prstGeom>
        </p:spPr>
      </p:pic>
      <p:pic>
        <p:nvPicPr>
          <p:cNvPr id="261" name="Imag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7786" y="3433866"/>
            <a:ext cx="268970" cy="179313"/>
          </a:xfrm>
          <a:prstGeom prst="rect">
            <a:avLst/>
          </a:prstGeom>
        </p:spPr>
      </p:pic>
      <p:grpSp>
        <p:nvGrpSpPr>
          <p:cNvPr id="269" name="Groupe 234"/>
          <p:cNvGrpSpPr/>
          <p:nvPr/>
        </p:nvGrpSpPr>
        <p:grpSpPr>
          <a:xfrm>
            <a:off x="6056126" y="3301255"/>
            <a:ext cx="522043" cy="499657"/>
            <a:chOff x="3434805" y="3318639"/>
            <a:chExt cx="567593" cy="589102"/>
          </a:xfrm>
        </p:grpSpPr>
        <p:pic>
          <p:nvPicPr>
            <p:cNvPr id="271" name="Image 2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72" name="Multiplier 236"/>
            <p:cNvSpPr/>
            <p:nvPr/>
          </p:nvSpPr>
          <p:spPr>
            <a:xfrm>
              <a:off x="3434805" y="3318639"/>
              <a:ext cx="567593" cy="589102"/>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grpSp>
        <p:nvGrpSpPr>
          <p:cNvPr id="273" name="Groupe 234"/>
          <p:cNvGrpSpPr/>
          <p:nvPr/>
        </p:nvGrpSpPr>
        <p:grpSpPr>
          <a:xfrm>
            <a:off x="7521264" y="3229138"/>
            <a:ext cx="526287" cy="598400"/>
            <a:chOff x="3424241" y="3279590"/>
            <a:chExt cx="608041" cy="640519"/>
          </a:xfrm>
        </p:grpSpPr>
        <p:pic>
          <p:nvPicPr>
            <p:cNvPr id="274" name="Image 2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77" name="Multiplier 236"/>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62" name="Flowchart: Terminator 261"/>
          <p:cNvSpPr/>
          <p:nvPr/>
        </p:nvSpPr>
        <p:spPr>
          <a:xfrm>
            <a:off x="1204048" y="3621476"/>
            <a:ext cx="1088783" cy="838666"/>
          </a:xfrm>
          <a:prstGeom prst="flowChartTerminator">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r>
              <a:rPr lang="fr-BE" sz="900" dirty="0">
                <a:solidFill>
                  <a:schemeClr val="tx1"/>
                </a:solidFill>
                <a:cs typeface="Times New Roman" panose="02020603050405020304" pitchFamily="18" charset="0"/>
                <a:hlinkClick r:id="rId73" action="ppaction://hlinksldjump"/>
              </a:rPr>
              <a:t>Carte </a:t>
            </a:r>
            <a:r>
              <a:rPr lang="fr-BE" sz="900" dirty="0" smtClean="0">
                <a:solidFill>
                  <a:schemeClr val="tx1"/>
                </a:solidFill>
                <a:cs typeface="Times New Roman" panose="02020603050405020304" pitchFamily="18" charset="0"/>
                <a:hlinkClick r:id="rId73" action="ppaction://hlinksldjump"/>
              </a:rPr>
              <a:t>belge ID - E</a:t>
            </a:r>
            <a:r>
              <a:rPr lang="fr-BE" sz="900" dirty="0" smtClean="0">
                <a:solidFill>
                  <a:schemeClr val="tx1"/>
                </a:solidFill>
                <a:cs typeface="Times New Roman" panose="02020603050405020304" pitchFamily="18" charset="0"/>
              </a:rPr>
              <a:t> </a:t>
            </a:r>
            <a:r>
              <a:rPr lang="fr-BE" sz="900" dirty="0">
                <a:solidFill>
                  <a:schemeClr val="tx1"/>
                </a:solidFill>
                <a:cs typeface="Times New Roman" panose="02020603050405020304" pitchFamily="18" charset="0"/>
              </a:rPr>
              <a:t>ou </a:t>
            </a:r>
            <a:r>
              <a:rPr lang="fr-BE" sz="900" b="1" dirty="0">
                <a:solidFill>
                  <a:schemeClr val="tx1"/>
                </a:solidFill>
                <a:cs typeface="Times New Roman" panose="02020603050405020304" pitchFamily="18" charset="0"/>
              </a:rPr>
              <a:t>annexe 8</a:t>
            </a:r>
            <a:endParaRPr lang="fr-BE" sz="900" b="1" dirty="0">
              <a:solidFill>
                <a:srgbClr val="C00000"/>
              </a:solidFill>
              <a:cs typeface="Times New Roman" panose="02020603050405020304" pitchFamily="18" charset="0"/>
            </a:endParaRPr>
          </a:p>
          <a:p>
            <a:pPr algn="ctr"/>
            <a:endParaRPr lang="fr-BE" sz="900" dirty="0">
              <a:solidFill>
                <a:schemeClr val="tx1"/>
              </a:solidFill>
              <a:latin typeface="+mj-lt"/>
              <a:cs typeface="Times New Roman" panose="02020603050405020304" pitchFamily="18" charset="0"/>
            </a:endParaRPr>
          </a:p>
        </p:txBody>
      </p:sp>
      <p:pic>
        <p:nvPicPr>
          <p:cNvPr id="264" name="Picture 2" descr="Résultat de recherche d'images pour &quot;carte d'identité E E+ titre de séjour&quot;"/>
          <p:cNvPicPr>
            <a:picLocks noChangeAspect="1" noChangeArrowheads="1"/>
          </p:cNvPicPr>
          <p:nvPr/>
        </p:nvPicPr>
        <p:blipFill rotWithShape="1">
          <a:blip r:embed="rId75" cstate="print">
            <a:extLst>
              <a:ext uri="{28A0092B-C50C-407E-A947-70E740481C1C}">
                <a14:useLocalDpi xmlns:a14="http://schemas.microsoft.com/office/drawing/2010/main" val="0"/>
              </a:ext>
            </a:extLst>
          </a:blip>
          <a:srcRect r="49762"/>
          <a:stretch/>
        </p:blipFill>
        <p:spPr bwMode="auto">
          <a:xfrm>
            <a:off x="1578545" y="4054941"/>
            <a:ext cx="418454" cy="31000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78" name="Picture 2" descr="Résultat de recherche d'images pour &quot;carte d'identité E E+ titre de séjour&quot;"/>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49762"/>
          <a:stretch/>
        </p:blipFill>
        <p:spPr bwMode="auto">
          <a:xfrm>
            <a:off x="369392" y="4163570"/>
            <a:ext cx="401992" cy="221028"/>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79" name="Image 279">
            <a:extLst>
              <a:ext uri="{FF2B5EF4-FFF2-40B4-BE49-F238E27FC236}">
                <a16:creationId xmlns="" xmlns:a16="http://schemas.microsoft.com/office/drawing/2014/main" id="{3EE30966-CEB0-4C38-9983-56B7D7292F74}"/>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8642200" y="828093"/>
            <a:ext cx="1094971" cy="630844"/>
          </a:xfrm>
          <a:prstGeom prst="rect">
            <a:avLst/>
          </a:prstGeom>
        </p:spPr>
      </p:pic>
      <p:pic>
        <p:nvPicPr>
          <p:cNvPr id="280" name="Picture 2" descr="Résultat de recherche d'images pour &quot;carte d'identité E E+ titre de séjour&quot;"/>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49762"/>
          <a:stretch/>
        </p:blipFill>
        <p:spPr bwMode="auto">
          <a:xfrm>
            <a:off x="8125136" y="4172782"/>
            <a:ext cx="401992" cy="221028"/>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11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2778628840"/>
              </p:ext>
            </p:extLst>
          </p:nvPr>
        </p:nvGraphicFramePr>
        <p:xfrm>
          <a:off x="1216694" y="1204201"/>
          <a:ext cx="7484939" cy="350309"/>
        </p:xfrm>
        <a:graphic>
          <a:graphicData uri="http://schemas.openxmlformats.org/presentationml/2006/ole">
            <mc:AlternateContent xmlns:mc="http://schemas.openxmlformats.org/markup-compatibility/2006">
              <mc:Choice xmlns:v="urn:schemas-microsoft-com:vml" Requires="v">
                <p:oleObj spid="_x0000_s6180"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216694" y="1204201"/>
                        <a:ext cx="7484939" cy="35030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87332744"/>
              </p:ext>
            </p:extLst>
          </p:nvPr>
        </p:nvGraphicFramePr>
        <p:xfrm>
          <a:off x="1216694" y="1844824"/>
          <a:ext cx="7484940" cy="2592288"/>
        </p:xfrm>
        <a:graphic>
          <a:graphicData uri="http://schemas.openxmlformats.org/presentationml/2006/ole">
            <mc:AlternateContent xmlns:mc="http://schemas.openxmlformats.org/markup-compatibility/2006">
              <mc:Choice xmlns:v="urn:schemas-microsoft-com:vml" Requires="v">
                <p:oleObj spid="_x0000_s6181" name="Worksheet" r:id="rId5" imgW="6105587" imgH="2114681" progId="Excel.Sheet.12">
                  <p:embed/>
                </p:oleObj>
              </mc:Choice>
              <mc:Fallback>
                <p:oleObj name="Worksheet" r:id="rId5" imgW="6105587" imgH="2114681" progId="Excel.Sheet.12">
                  <p:embed/>
                  <p:pic>
                    <p:nvPicPr>
                      <p:cNvPr id="0" name=""/>
                      <p:cNvPicPr/>
                      <p:nvPr/>
                    </p:nvPicPr>
                    <p:blipFill>
                      <a:blip r:embed="rId6"/>
                      <a:stretch>
                        <a:fillRect/>
                      </a:stretch>
                    </p:blipFill>
                    <p:spPr>
                      <a:xfrm>
                        <a:off x="1216694" y="1844824"/>
                        <a:ext cx="7484940" cy="2592288"/>
                      </a:xfrm>
                      <a:prstGeom prst="rect">
                        <a:avLst/>
                      </a:prstGeom>
                    </p:spPr>
                  </p:pic>
                </p:oleObj>
              </mc:Fallback>
            </mc:AlternateContent>
          </a:graphicData>
        </a:graphic>
      </p:graphicFrame>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091482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3786723252"/>
              </p:ext>
            </p:extLst>
          </p:nvPr>
        </p:nvGraphicFramePr>
        <p:xfrm>
          <a:off x="1928664" y="82932"/>
          <a:ext cx="6365130" cy="297900"/>
        </p:xfrm>
        <a:graphic>
          <a:graphicData uri="http://schemas.openxmlformats.org/presentationml/2006/ole">
            <mc:AlternateContent xmlns:mc="http://schemas.openxmlformats.org/markup-compatibility/2006">
              <mc:Choice xmlns:v="urn:schemas-microsoft-com:vml" Requires="v">
                <p:oleObj spid="_x0000_s7204"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928664" y="82932"/>
                        <a:ext cx="6365130" cy="2979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31313914"/>
              </p:ext>
            </p:extLst>
          </p:nvPr>
        </p:nvGraphicFramePr>
        <p:xfrm>
          <a:off x="1928664" y="425181"/>
          <a:ext cx="6365130" cy="6245970"/>
        </p:xfrm>
        <a:graphic>
          <a:graphicData uri="http://schemas.openxmlformats.org/presentationml/2006/ole">
            <mc:AlternateContent xmlns:mc="http://schemas.openxmlformats.org/markup-compatibility/2006">
              <mc:Choice xmlns:v="urn:schemas-microsoft-com:vml" Requires="v">
                <p:oleObj spid="_x0000_s7205" name="Worksheet" r:id="rId5" imgW="6105587" imgH="5991317" progId="Excel.Sheet.12">
                  <p:embed/>
                </p:oleObj>
              </mc:Choice>
              <mc:Fallback>
                <p:oleObj name="Worksheet" r:id="rId5" imgW="6105587" imgH="5991317" progId="Excel.Sheet.12">
                  <p:embed/>
                  <p:pic>
                    <p:nvPicPr>
                      <p:cNvPr id="0" name=""/>
                      <p:cNvPicPr/>
                      <p:nvPr/>
                    </p:nvPicPr>
                    <p:blipFill>
                      <a:blip r:embed="rId6"/>
                      <a:stretch>
                        <a:fillRect/>
                      </a:stretch>
                    </p:blipFill>
                    <p:spPr>
                      <a:xfrm>
                        <a:off x="1928664" y="425181"/>
                        <a:ext cx="6365130" cy="6245970"/>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977188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1852326990"/>
              </p:ext>
            </p:extLst>
          </p:nvPr>
        </p:nvGraphicFramePr>
        <p:xfrm>
          <a:off x="1208584" y="1051705"/>
          <a:ext cx="7666120" cy="358789"/>
        </p:xfrm>
        <a:graphic>
          <a:graphicData uri="http://schemas.openxmlformats.org/presentationml/2006/ole">
            <mc:AlternateContent xmlns:mc="http://schemas.openxmlformats.org/markup-compatibility/2006">
              <mc:Choice xmlns:v="urn:schemas-microsoft-com:vml" Requires="v">
                <p:oleObj spid="_x0000_s8245"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208584" y="1051705"/>
                        <a:ext cx="7666120" cy="35878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51069220"/>
              </p:ext>
            </p:extLst>
          </p:nvPr>
        </p:nvGraphicFramePr>
        <p:xfrm>
          <a:off x="1208584" y="1700807"/>
          <a:ext cx="7666120" cy="980689"/>
        </p:xfrm>
        <a:graphic>
          <a:graphicData uri="http://schemas.openxmlformats.org/presentationml/2006/ole">
            <mc:AlternateContent xmlns:mc="http://schemas.openxmlformats.org/markup-compatibility/2006">
              <mc:Choice xmlns:v="urn:schemas-microsoft-com:vml" Requires="v">
                <p:oleObj spid="_x0000_s8246" name="Worksheet" r:id="rId5" imgW="6105587" imgH="781129" progId="Excel.Sheet.12">
                  <p:embed/>
                </p:oleObj>
              </mc:Choice>
              <mc:Fallback>
                <p:oleObj name="Worksheet" r:id="rId5" imgW="6105587" imgH="781129" progId="Excel.Sheet.12">
                  <p:embed/>
                  <p:pic>
                    <p:nvPicPr>
                      <p:cNvPr id="0" name=""/>
                      <p:cNvPicPr/>
                      <p:nvPr/>
                    </p:nvPicPr>
                    <p:blipFill>
                      <a:blip r:embed="rId6"/>
                      <a:stretch>
                        <a:fillRect/>
                      </a:stretch>
                    </p:blipFill>
                    <p:spPr>
                      <a:xfrm>
                        <a:off x="1208584" y="1700807"/>
                        <a:ext cx="7666120" cy="98068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985228"/>
              </p:ext>
            </p:extLst>
          </p:nvPr>
        </p:nvGraphicFramePr>
        <p:xfrm>
          <a:off x="1181849" y="2924944"/>
          <a:ext cx="7692855" cy="2664296"/>
        </p:xfrm>
        <a:graphic>
          <a:graphicData uri="http://schemas.openxmlformats.org/presentationml/2006/ole">
            <mc:AlternateContent xmlns:mc="http://schemas.openxmlformats.org/markup-compatibility/2006">
              <mc:Choice xmlns:v="urn:schemas-microsoft-com:vml" Requires="v">
                <p:oleObj spid="_x0000_s8247" name="Worksheet" r:id="rId7" imgW="6105587" imgH="2114681" progId="Excel.Sheet.12">
                  <p:embed/>
                </p:oleObj>
              </mc:Choice>
              <mc:Fallback>
                <p:oleObj name="Worksheet" r:id="rId7" imgW="6105587" imgH="2114681" progId="Excel.Sheet.12">
                  <p:embed/>
                  <p:pic>
                    <p:nvPicPr>
                      <p:cNvPr id="0" name=""/>
                      <p:cNvPicPr/>
                      <p:nvPr/>
                    </p:nvPicPr>
                    <p:blipFill>
                      <a:blip r:embed="rId8"/>
                      <a:stretch>
                        <a:fillRect/>
                      </a:stretch>
                    </p:blipFill>
                    <p:spPr>
                      <a:xfrm>
                        <a:off x="1181849" y="2924944"/>
                        <a:ext cx="7692855" cy="2664296"/>
                      </a:xfrm>
                      <a:prstGeom prst="rect">
                        <a:avLst/>
                      </a:prstGeom>
                    </p:spPr>
                  </p:pic>
                </p:oleObj>
              </mc:Fallback>
            </mc:AlternateContent>
          </a:graphicData>
        </a:graphic>
      </p:graphicFrame>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263471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Retour 5">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2035379031"/>
              </p:ext>
            </p:extLst>
          </p:nvPr>
        </p:nvGraphicFramePr>
        <p:xfrm>
          <a:off x="1114128" y="909413"/>
          <a:ext cx="7629277" cy="357065"/>
        </p:xfrm>
        <a:graphic>
          <a:graphicData uri="http://schemas.openxmlformats.org/presentationml/2006/ole">
            <mc:AlternateContent xmlns:mc="http://schemas.openxmlformats.org/markup-compatibility/2006">
              <mc:Choice xmlns:v="urn:schemas-microsoft-com:vml" Requires="v">
                <p:oleObj spid="_x0000_s9252"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114128" y="909413"/>
                        <a:ext cx="7629277" cy="35706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24853026"/>
              </p:ext>
            </p:extLst>
          </p:nvPr>
        </p:nvGraphicFramePr>
        <p:xfrm>
          <a:off x="1114128" y="1628800"/>
          <a:ext cx="7629277" cy="2880320"/>
        </p:xfrm>
        <a:graphic>
          <a:graphicData uri="http://schemas.openxmlformats.org/presentationml/2006/ole">
            <mc:AlternateContent xmlns:mc="http://schemas.openxmlformats.org/markup-compatibility/2006">
              <mc:Choice xmlns:v="urn:schemas-microsoft-com:vml" Requires="v">
                <p:oleObj spid="_x0000_s9253" name="Worksheet" r:id="rId5" imgW="6105587" imgH="2305129" progId="Excel.Sheet.12">
                  <p:embed/>
                </p:oleObj>
              </mc:Choice>
              <mc:Fallback>
                <p:oleObj name="Worksheet" r:id="rId5" imgW="6105587" imgH="2305129" progId="Excel.Sheet.12">
                  <p:embed/>
                  <p:pic>
                    <p:nvPicPr>
                      <p:cNvPr id="0" name=""/>
                      <p:cNvPicPr/>
                      <p:nvPr/>
                    </p:nvPicPr>
                    <p:blipFill>
                      <a:blip r:embed="rId6"/>
                      <a:stretch>
                        <a:fillRect/>
                      </a:stretch>
                    </p:blipFill>
                    <p:spPr>
                      <a:xfrm>
                        <a:off x="1114128" y="1628800"/>
                        <a:ext cx="7629277" cy="2880320"/>
                      </a:xfrm>
                      <a:prstGeom prst="rect">
                        <a:avLst/>
                      </a:prstGeom>
                    </p:spPr>
                  </p:pic>
                </p:oleObj>
              </mc:Fallback>
            </mc:AlternateContent>
          </a:graphicData>
        </a:graphic>
      </p:graphicFrame>
      <p:pic>
        <p:nvPicPr>
          <p:cNvPr id="9"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708072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Retour 5">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2250589889"/>
              </p:ext>
            </p:extLst>
          </p:nvPr>
        </p:nvGraphicFramePr>
        <p:xfrm>
          <a:off x="1900238" y="166883"/>
          <a:ext cx="6105525" cy="285750"/>
        </p:xfrm>
        <a:graphic>
          <a:graphicData uri="http://schemas.openxmlformats.org/presentationml/2006/ole">
            <mc:AlternateContent xmlns:mc="http://schemas.openxmlformats.org/markup-compatibility/2006">
              <mc:Choice xmlns:v="urn:schemas-microsoft-com:vml" Requires="v">
                <p:oleObj spid="_x0000_s10278"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900238" y="166883"/>
                        <a:ext cx="6105525" cy="28575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530972559"/>
              </p:ext>
            </p:extLst>
          </p:nvPr>
        </p:nvGraphicFramePr>
        <p:xfrm>
          <a:off x="1900238" y="582885"/>
          <a:ext cx="6105525" cy="6086475"/>
        </p:xfrm>
        <a:graphic>
          <a:graphicData uri="http://schemas.openxmlformats.org/presentationml/2006/ole">
            <mc:AlternateContent xmlns:mc="http://schemas.openxmlformats.org/markup-compatibility/2006">
              <mc:Choice xmlns:v="urn:schemas-microsoft-com:vml" Requires="v">
                <p:oleObj spid="_x0000_s10279" name="Worksheet" r:id="rId5" imgW="6105587" imgH="6086330" progId="Excel.Sheet.12">
                  <p:embed/>
                </p:oleObj>
              </mc:Choice>
              <mc:Fallback>
                <p:oleObj name="Worksheet" r:id="rId5" imgW="6105587" imgH="6086330" progId="Excel.Sheet.12">
                  <p:embed/>
                  <p:pic>
                    <p:nvPicPr>
                      <p:cNvPr id="0" name=""/>
                      <p:cNvPicPr/>
                      <p:nvPr/>
                    </p:nvPicPr>
                    <p:blipFill>
                      <a:blip r:embed="rId6"/>
                      <a:stretch>
                        <a:fillRect/>
                      </a:stretch>
                    </p:blipFill>
                    <p:spPr>
                      <a:xfrm>
                        <a:off x="1900238" y="582885"/>
                        <a:ext cx="6105525" cy="6086475"/>
                      </a:xfrm>
                      <a:prstGeom prst="rect">
                        <a:avLst/>
                      </a:prstGeom>
                    </p:spPr>
                  </p:pic>
                </p:oleObj>
              </mc:Fallback>
            </mc:AlternateContent>
          </a:graphicData>
        </a:graphic>
      </p:graphicFrame>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858552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Retour 5">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2748770177"/>
              </p:ext>
            </p:extLst>
          </p:nvPr>
        </p:nvGraphicFramePr>
        <p:xfrm>
          <a:off x="1108536" y="901194"/>
          <a:ext cx="7804904" cy="365284"/>
        </p:xfrm>
        <a:graphic>
          <a:graphicData uri="http://schemas.openxmlformats.org/presentationml/2006/ole">
            <mc:AlternateContent xmlns:mc="http://schemas.openxmlformats.org/markup-compatibility/2006">
              <mc:Choice xmlns:v="urn:schemas-microsoft-com:vml" Requires="v">
                <p:oleObj spid="_x0000_s11301"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108536" y="901194"/>
                        <a:ext cx="7804904" cy="365284"/>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817277"/>
              </p:ext>
            </p:extLst>
          </p:nvPr>
        </p:nvGraphicFramePr>
        <p:xfrm>
          <a:off x="1108536" y="1484784"/>
          <a:ext cx="7804904" cy="4419938"/>
        </p:xfrm>
        <a:graphic>
          <a:graphicData uri="http://schemas.openxmlformats.org/presentationml/2006/ole">
            <mc:AlternateContent xmlns:mc="http://schemas.openxmlformats.org/markup-compatibility/2006">
              <mc:Choice xmlns:v="urn:schemas-microsoft-com:vml" Requires="v">
                <p:oleObj spid="_x0000_s11302" name="Worksheet" r:id="rId5" imgW="6105587" imgH="3457483" progId="Excel.Sheet.12">
                  <p:embed/>
                </p:oleObj>
              </mc:Choice>
              <mc:Fallback>
                <p:oleObj name="Worksheet" r:id="rId5" imgW="6105587" imgH="3457483" progId="Excel.Sheet.12">
                  <p:embed/>
                  <p:pic>
                    <p:nvPicPr>
                      <p:cNvPr id="0" name=""/>
                      <p:cNvPicPr/>
                      <p:nvPr/>
                    </p:nvPicPr>
                    <p:blipFill>
                      <a:blip r:embed="rId6"/>
                      <a:stretch>
                        <a:fillRect/>
                      </a:stretch>
                    </p:blipFill>
                    <p:spPr>
                      <a:xfrm>
                        <a:off x="1108536" y="1484784"/>
                        <a:ext cx="7804904" cy="4419938"/>
                      </a:xfrm>
                      <a:prstGeom prst="rect">
                        <a:avLst/>
                      </a:prstGeom>
                    </p:spPr>
                  </p:pic>
                </p:oleObj>
              </mc:Fallback>
            </mc:AlternateContent>
          </a:graphicData>
        </a:graphic>
      </p:graphicFrame>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645936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121112789"/>
              </p:ext>
            </p:extLst>
          </p:nvPr>
        </p:nvGraphicFramePr>
        <p:xfrm>
          <a:off x="1139208" y="772094"/>
          <a:ext cx="7486200" cy="350368"/>
        </p:xfrm>
        <a:graphic>
          <a:graphicData uri="http://schemas.openxmlformats.org/presentationml/2006/ole">
            <mc:AlternateContent xmlns:mc="http://schemas.openxmlformats.org/markup-compatibility/2006">
              <mc:Choice xmlns:v="urn:schemas-microsoft-com:vml" Requires="v">
                <p:oleObj spid="_x0000_s12324"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139208" y="772094"/>
                        <a:ext cx="7486200" cy="35036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25085534"/>
              </p:ext>
            </p:extLst>
          </p:nvPr>
        </p:nvGraphicFramePr>
        <p:xfrm>
          <a:off x="1136576" y="1340768"/>
          <a:ext cx="7488832" cy="4930246"/>
        </p:xfrm>
        <a:graphic>
          <a:graphicData uri="http://schemas.openxmlformats.org/presentationml/2006/ole">
            <mc:AlternateContent xmlns:mc="http://schemas.openxmlformats.org/markup-compatibility/2006">
              <mc:Choice xmlns:v="urn:schemas-microsoft-com:vml" Requires="v">
                <p:oleObj spid="_x0000_s12325" name="Worksheet" r:id="rId5" imgW="6105587" imgH="4019576" progId="Excel.Sheet.12">
                  <p:embed/>
                </p:oleObj>
              </mc:Choice>
              <mc:Fallback>
                <p:oleObj name="Worksheet" r:id="rId5" imgW="6105587" imgH="4019576" progId="Excel.Sheet.12">
                  <p:embed/>
                  <p:pic>
                    <p:nvPicPr>
                      <p:cNvPr id="0" name=""/>
                      <p:cNvPicPr/>
                      <p:nvPr/>
                    </p:nvPicPr>
                    <p:blipFill>
                      <a:blip r:embed="rId6"/>
                      <a:stretch>
                        <a:fillRect/>
                      </a:stretch>
                    </p:blipFill>
                    <p:spPr>
                      <a:xfrm>
                        <a:off x="1136576" y="1340768"/>
                        <a:ext cx="7488832" cy="4930246"/>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656157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841989448"/>
              </p:ext>
            </p:extLst>
          </p:nvPr>
        </p:nvGraphicFramePr>
        <p:xfrm>
          <a:off x="1280591" y="1134364"/>
          <a:ext cx="7438545" cy="348138"/>
        </p:xfrm>
        <a:graphic>
          <a:graphicData uri="http://schemas.openxmlformats.org/presentationml/2006/ole">
            <mc:AlternateContent xmlns:mc="http://schemas.openxmlformats.org/markup-compatibility/2006">
              <mc:Choice xmlns:v="urn:schemas-microsoft-com:vml" Requires="v">
                <p:oleObj spid="_x0000_s13348"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280591" y="1134364"/>
                        <a:ext cx="7438545" cy="348138"/>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52397750"/>
              </p:ext>
            </p:extLst>
          </p:nvPr>
        </p:nvGraphicFramePr>
        <p:xfrm>
          <a:off x="1280591" y="1772816"/>
          <a:ext cx="7438545" cy="2808312"/>
        </p:xfrm>
        <a:graphic>
          <a:graphicData uri="http://schemas.openxmlformats.org/presentationml/2006/ole">
            <mc:AlternateContent xmlns:mc="http://schemas.openxmlformats.org/markup-compatibility/2006">
              <mc:Choice xmlns:v="urn:schemas-microsoft-com:vml" Requires="v">
                <p:oleObj spid="_x0000_s13349" name="Worksheet" r:id="rId5" imgW="6105587" imgH="2305129" progId="Excel.Sheet.12">
                  <p:embed/>
                </p:oleObj>
              </mc:Choice>
              <mc:Fallback>
                <p:oleObj name="Worksheet" r:id="rId5" imgW="6105587" imgH="2305129" progId="Excel.Sheet.12">
                  <p:embed/>
                  <p:pic>
                    <p:nvPicPr>
                      <p:cNvPr id="0" name=""/>
                      <p:cNvPicPr/>
                      <p:nvPr/>
                    </p:nvPicPr>
                    <p:blipFill>
                      <a:blip r:embed="rId6"/>
                      <a:stretch>
                        <a:fillRect/>
                      </a:stretch>
                    </p:blipFill>
                    <p:spPr>
                      <a:xfrm>
                        <a:off x="1280591" y="1772816"/>
                        <a:ext cx="7438545" cy="2808312"/>
                      </a:xfrm>
                      <a:prstGeom prst="rect">
                        <a:avLst/>
                      </a:prstGeom>
                    </p:spPr>
                  </p:pic>
                </p:oleObj>
              </mc:Fallback>
            </mc:AlternateContent>
          </a:graphicData>
        </a:graphic>
      </p:graphicFrame>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241486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809502416"/>
              </p:ext>
            </p:extLst>
          </p:nvPr>
        </p:nvGraphicFramePr>
        <p:xfrm>
          <a:off x="1284260" y="1186538"/>
          <a:ext cx="7317592" cy="342477"/>
        </p:xfrm>
        <a:graphic>
          <a:graphicData uri="http://schemas.openxmlformats.org/presentationml/2006/ole">
            <mc:AlternateContent xmlns:mc="http://schemas.openxmlformats.org/markup-compatibility/2006">
              <mc:Choice xmlns:v="urn:schemas-microsoft-com:vml" Requires="v">
                <p:oleObj spid="_x0000_s14389"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284260" y="1186538"/>
                        <a:ext cx="7317592" cy="34247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37882287"/>
              </p:ext>
            </p:extLst>
          </p:nvPr>
        </p:nvGraphicFramePr>
        <p:xfrm>
          <a:off x="1280591" y="1772816"/>
          <a:ext cx="7317593" cy="936104"/>
        </p:xfrm>
        <a:graphic>
          <a:graphicData uri="http://schemas.openxmlformats.org/presentationml/2006/ole">
            <mc:AlternateContent xmlns:mc="http://schemas.openxmlformats.org/markup-compatibility/2006">
              <mc:Choice xmlns:v="urn:schemas-microsoft-com:vml" Requires="v">
                <p:oleObj spid="_x0000_s14390" name="Worksheet" r:id="rId5" imgW="6105587" imgH="781129" progId="Excel.Sheet.12">
                  <p:embed/>
                </p:oleObj>
              </mc:Choice>
              <mc:Fallback>
                <p:oleObj name="Worksheet" r:id="rId5" imgW="6105587" imgH="781129" progId="Excel.Sheet.12">
                  <p:embed/>
                  <p:pic>
                    <p:nvPicPr>
                      <p:cNvPr id="0" name=""/>
                      <p:cNvPicPr/>
                      <p:nvPr/>
                    </p:nvPicPr>
                    <p:blipFill>
                      <a:blip r:embed="rId6"/>
                      <a:stretch>
                        <a:fillRect/>
                      </a:stretch>
                    </p:blipFill>
                    <p:spPr>
                      <a:xfrm>
                        <a:off x="1280591" y="1772816"/>
                        <a:ext cx="7317593" cy="93610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74843649"/>
              </p:ext>
            </p:extLst>
          </p:nvPr>
        </p:nvGraphicFramePr>
        <p:xfrm>
          <a:off x="1280591" y="2924944"/>
          <a:ext cx="7317593" cy="1164422"/>
        </p:xfrm>
        <a:graphic>
          <a:graphicData uri="http://schemas.openxmlformats.org/presentationml/2006/ole">
            <mc:AlternateContent xmlns:mc="http://schemas.openxmlformats.org/markup-compatibility/2006">
              <mc:Choice xmlns:v="urn:schemas-microsoft-com:vml" Requires="v">
                <p:oleObj spid="_x0000_s14391" name="Worksheet" r:id="rId7" imgW="6105587" imgH="971576" progId="Excel.Sheet.12">
                  <p:embed/>
                </p:oleObj>
              </mc:Choice>
              <mc:Fallback>
                <p:oleObj name="Worksheet" r:id="rId7" imgW="6105587" imgH="971576" progId="Excel.Sheet.12">
                  <p:embed/>
                  <p:pic>
                    <p:nvPicPr>
                      <p:cNvPr id="0" name=""/>
                      <p:cNvPicPr/>
                      <p:nvPr/>
                    </p:nvPicPr>
                    <p:blipFill>
                      <a:blip r:embed="rId8"/>
                      <a:stretch>
                        <a:fillRect/>
                      </a:stretch>
                    </p:blipFill>
                    <p:spPr>
                      <a:xfrm>
                        <a:off x="1280591" y="2924944"/>
                        <a:ext cx="7317593" cy="1164422"/>
                      </a:xfrm>
                      <a:prstGeom prst="rect">
                        <a:avLst/>
                      </a:prstGeom>
                    </p:spPr>
                  </p:pic>
                </p:oleObj>
              </mc:Fallback>
            </mc:AlternateContent>
          </a:graphicData>
        </a:graphic>
      </p:graphicFrame>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161869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3"/>
          <a:stretch>
            <a:fillRect/>
          </a:stretch>
        </p:blipFill>
        <p:spPr>
          <a:xfrm>
            <a:off x="8306306" y="443236"/>
            <a:ext cx="1322947" cy="1865538"/>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866972511"/>
              </p:ext>
            </p:extLst>
          </p:nvPr>
        </p:nvGraphicFramePr>
        <p:xfrm>
          <a:off x="945844" y="927267"/>
          <a:ext cx="7247814" cy="339211"/>
        </p:xfrm>
        <a:graphic>
          <a:graphicData uri="http://schemas.openxmlformats.org/presentationml/2006/ole">
            <mc:AlternateContent xmlns:mc="http://schemas.openxmlformats.org/markup-compatibility/2006">
              <mc:Choice xmlns:v="urn:schemas-microsoft-com:vml" Requires="v">
                <p:oleObj spid="_x0000_s15396"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945844" y="927267"/>
                        <a:ext cx="7247814" cy="33921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47264426"/>
              </p:ext>
            </p:extLst>
          </p:nvPr>
        </p:nvGraphicFramePr>
        <p:xfrm>
          <a:off x="945844" y="1772816"/>
          <a:ext cx="7247814" cy="2736304"/>
        </p:xfrm>
        <a:graphic>
          <a:graphicData uri="http://schemas.openxmlformats.org/presentationml/2006/ole">
            <mc:AlternateContent xmlns:mc="http://schemas.openxmlformats.org/markup-compatibility/2006">
              <mc:Choice xmlns:v="urn:schemas-microsoft-com:vml" Requires="v">
                <p:oleObj spid="_x0000_s15397" name="Worksheet" r:id="rId6" imgW="6105587" imgH="2305129" progId="Excel.Sheet.12">
                  <p:embed/>
                </p:oleObj>
              </mc:Choice>
              <mc:Fallback>
                <p:oleObj name="Worksheet" r:id="rId6" imgW="6105587" imgH="2305129" progId="Excel.Sheet.12">
                  <p:embed/>
                  <p:pic>
                    <p:nvPicPr>
                      <p:cNvPr id="0" name=""/>
                      <p:cNvPicPr/>
                      <p:nvPr/>
                    </p:nvPicPr>
                    <p:blipFill>
                      <a:blip r:embed="rId7"/>
                      <a:stretch>
                        <a:fillRect/>
                      </a:stretch>
                    </p:blipFill>
                    <p:spPr>
                      <a:xfrm>
                        <a:off x="945844" y="1772816"/>
                        <a:ext cx="7247814" cy="2736304"/>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883216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3" name="Image 2"/>
          <p:cNvPicPr>
            <a:picLocks noChangeAspect="1"/>
          </p:cNvPicPr>
          <p:nvPr/>
        </p:nvPicPr>
        <p:blipFill rotWithShape="1">
          <a:blip r:embed="rId3"/>
          <a:srcRect l="39823" t="18894" r="31100" b="2667"/>
          <a:stretch/>
        </p:blipFill>
        <p:spPr>
          <a:xfrm>
            <a:off x="8214569" y="443236"/>
            <a:ext cx="1224136" cy="1774998"/>
          </a:xfrm>
          <a:prstGeom prst="rect">
            <a:avLst/>
          </a:prstGeom>
          <a:ln>
            <a:solidFill>
              <a:srgbClr val="FF0000"/>
            </a:solidFill>
          </a:ln>
        </p:spPr>
      </p:pic>
      <p:graphicFrame>
        <p:nvGraphicFramePr>
          <p:cNvPr id="2" name="Object 1"/>
          <p:cNvGraphicFramePr>
            <a:graphicFrameLocks noChangeAspect="1"/>
          </p:cNvGraphicFramePr>
          <p:nvPr>
            <p:extLst>
              <p:ext uri="{D42A27DB-BD31-4B8C-83A1-F6EECF244321}">
                <p14:modId xmlns:p14="http://schemas.microsoft.com/office/powerpoint/2010/main" val="1313178989"/>
              </p:ext>
            </p:extLst>
          </p:nvPr>
        </p:nvGraphicFramePr>
        <p:xfrm>
          <a:off x="698903" y="620688"/>
          <a:ext cx="7422449" cy="347384"/>
        </p:xfrm>
        <a:graphic>
          <a:graphicData uri="http://schemas.openxmlformats.org/presentationml/2006/ole">
            <mc:AlternateContent xmlns:mc="http://schemas.openxmlformats.org/markup-compatibility/2006">
              <mc:Choice xmlns:v="urn:schemas-microsoft-com:vml" Requires="v">
                <p:oleObj spid="_x0000_s1060"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698903" y="620688"/>
                        <a:ext cx="7422449" cy="347384"/>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249159860"/>
              </p:ext>
            </p:extLst>
          </p:nvPr>
        </p:nvGraphicFramePr>
        <p:xfrm>
          <a:off x="698903" y="1044347"/>
          <a:ext cx="7422449" cy="5176029"/>
        </p:xfrm>
        <a:graphic>
          <a:graphicData uri="http://schemas.openxmlformats.org/presentationml/2006/ole">
            <mc:AlternateContent xmlns:mc="http://schemas.openxmlformats.org/markup-compatibility/2006">
              <mc:Choice xmlns:v="urn:schemas-microsoft-com:vml" Requires="v">
                <p:oleObj spid="_x0000_s1061" name="Worksheet" r:id="rId6" imgW="6105587" imgH="4257530" progId="Excel.Sheet.12">
                  <p:embed/>
                </p:oleObj>
              </mc:Choice>
              <mc:Fallback>
                <p:oleObj name="Worksheet" r:id="rId6" imgW="6105587" imgH="4257530" progId="Excel.Sheet.12">
                  <p:embed/>
                  <p:pic>
                    <p:nvPicPr>
                      <p:cNvPr id="0" name=""/>
                      <p:cNvPicPr/>
                      <p:nvPr/>
                    </p:nvPicPr>
                    <p:blipFill>
                      <a:blip r:embed="rId7"/>
                      <a:stretch>
                        <a:fillRect/>
                      </a:stretch>
                    </p:blipFill>
                    <p:spPr>
                      <a:xfrm>
                        <a:off x="698903" y="1044347"/>
                        <a:ext cx="7422449" cy="5176029"/>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126627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3"/>
          <a:stretch>
            <a:fillRect/>
          </a:stretch>
        </p:blipFill>
        <p:spPr>
          <a:xfrm>
            <a:off x="8306306" y="443236"/>
            <a:ext cx="1322947" cy="1865538"/>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296605870"/>
              </p:ext>
            </p:extLst>
          </p:nvPr>
        </p:nvGraphicFramePr>
        <p:xfrm>
          <a:off x="920552" y="638065"/>
          <a:ext cx="7272808" cy="340381"/>
        </p:xfrm>
        <a:graphic>
          <a:graphicData uri="http://schemas.openxmlformats.org/presentationml/2006/ole">
            <mc:AlternateContent xmlns:mc="http://schemas.openxmlformats.org/markup-compatibility/2006">
              <mc:Choice xmlns:v="urn:schemas-microsoft-com:vml" Requires="v">
                <p:oleObj spid="_x0000_s16420"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920552" y="638065"/>
                        <a:ext cx="7272808" cy="34038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8373041"/>
              </p:ext>
            </p:extLst>
          </p:nvPr>
        </p:nvGraphicFramePr>
        <p:xfrm>
          <a:off x="920552" y="1196752"/>
          <a:ext cx="7272808" cy="5026293"/>
        </p:xfrm>
        <a:graphic>
          <a:graphicData uri="http://schemas.openxmlformats.org/presentationml/2006/ole">
            <mc:AlternateContent xmlns:mc="http://schemas.openxmlformats.org/markup-compatibility/2006">
              <mc:Choice xmlns:v="urn:schemas-microsoft-com:vml" Requires="v">
                <p:oleObj spid="_x0000_s16421" name="Worksheet" r:id="rId6" imgW="6105587" imgH="4219693" progId="Excel.Sheet.12">
                  <p:embed/>
                </p:oleObj>
              </mc:Choice>
              <mc:Fallback>
                <p:oleObj name="Worksheet" r:id="rId6" imgW="6105587" imgH="4219693" progId="Excel.Sheet.12">
                  <p:embed/>
                  <p:pic>
                    <p:nvPicPr>
                      <p:cNvPr id="0" name=""/>
                      <p:cNvPicPr/>
                      <p:nvPr/>
                    </p:nvPicPr>
                    <p:blipFill>
                      <a:blip r:embed="rId7"/>
                      <a:stretch>
                        <a:fillRect/>
                      </a:stretch>
                    </p:blipFill>
                    <p:spPr>
                      <a:xfrm>
                        <a:off x="920552" y="1196752"/>
                        <a:ext cx="7272808" cy="5026293"/>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534525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3"/>
          <a:stretch>
            <a:fillRect/>
          </a:stretch>
        </p:blipFill>
        <p:spPr>
          <a:xfrm>
            <a:off x="8306306" y="443236"/>
            <a:ext cx="1322947" cy="1865538"/>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232009304"/>
              </p:ext>
            </p:extLst>
          </p:nvPr>
        </p:nvGraphicFramePr>
        <p:xfrm>
          <a:off x="1136576" y="504159"/>
          <a:ext cx="7056784" cy="330271"/>
        </p:xfrm>
        <a:graphic>
          <a:graphicData uri="http://schemas.openxmlformats.org/presentationml/2006/ole">
            <mc:AlternateContent xmlns:mc="http://schemas.openxmlformats.org/markup-compatibility/2006">
              <mc:Choice xmlns:v="urn:schemas-microsoft-com:vml" Requires="v">
                <p:oleObj spid="_x0000_s17444"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1136576" y="504159"/>
                        <a:ext cx="7056784" cy="33027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68310853"/>
              </p:ext>
            </p:extLst>
          </p:nvPr>
        </p:nvGraphicFramePr>
        <p:xfrm>
          <a:off x="1136576" y="987804"/>
          <a:ext cx="7056784" cy="5537539"/>
        </p:xfrm>
        <a:graphic>
          <a:graphicData uri="http://schemas.openxmlformats.org/presentationml/2006/ole">
            <mc:AlternateContent xmlns:mc="http://schemas.openxmlformats.org/markup-compatibility/2006">
              <mc:Choice xmlns:v="urn:schemas-microsoft-com:vml" Requires="v">
                <p:oleObj spid="_x0000_s17445" name="Worksheet" r:id="rId6" imgW="6105587" imgH="4791036" progId="Excel.Sheet.12">
                  <p:embed/>
                </p:oleObj>
              </mc:Choice>
              <mc:Fallback>
                <p:oleObj name="Worksheet" r:id="rId6" imgW="6105587" imgH="4791036" progId="Excel.Sheet.12">
                  <p:embed/>
                  <p:pic>
                    <p:nvPicPr>
                      <p:cNvPr id="0" name=""/>
                      <p:cNvPicPr/>
                      <p:nvPr/>
                    </p:nvPicPr>
                    <p:blipFill>
                      <a:blip r:embed="rId7"/>
                      <a:stretch>
                        <a:fillRect/>
                      </a:stretch>
                    </p:blipFill>
                    <p:spPr>
                      <a:xfrm>
                        <a:off x="1136576" y="987804"/>
                        <a:ext cx="7056784" cy="5537539"/>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953479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3"/>
          <a:stretch>
            <a:fillRect/>
          </a:stretch>
        </p:blipFill>
        <p:spPr>
          <a:xfrm>
            <a:off x="8306306" y="443236"/>
            <a:ext cx="1322947" cy="1865538"/>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438171623"/>
              </p:ext>
            </p:extLst>
          </p:nvPr>
        </p:nvGraphicFramePr>
        <p:xfrm>
          <a:off x="1136576" y="692695"/>
          <a:ext cx="7057992" cy="330327"/>
        </p:xfrm>
        <a:graphic>
          <a:graphicData uri="http://schemas.openxmlformats.org/presentationml/2006/ole">
            <mc:AlternateContent xmlns:mc="http://schemas.openxmlformats.org/markup-compatibility/2006">
              <mc:Choice xmlns:v="urn:schemas-microsoft-com:vml" Requires="v">
                <p:oleObj spid="_x0000_s18468"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1136576" y="692695"/>
                        <a:ext cx="7057992" cy="330327"/>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78047704"/>
              </p:ext>
            </p:extLst>
          </p:nvPr>
        </p:nvGraphicFramePr>
        <p:xfrm>
          <a:off x="1136575" y="1397227"/>
          <a:ext cx="7057993" cy="2895869"/>
        </p:xfrm>
        <a:graphic>
          <a:graphicData uri="http://schemas.openxmlformats.org/presentationml/2006/ole">
            <mc:AlternateContent xmlns:mc="http://schemas.openxmlformats.org/markup-compatibility/2006">
              <mc:Choice xmlns:v="urn:schemas-microsoft-com:vml" Requires="v">
                <p:oleObj spid="_x0000_s18469" name="Worksheet" r:id="rId6" imgW="6105587" imgH="2505246" progId="Excel.Sheet.12">
                  <p:embed/>
                </p:oleObj>
              </mc:Choice>
              <mc:Fallback>
                <p:oleObj name="Worksheet" r:id="rId6" imgW="6105587" imgH="2505246" progId="Excel.Sheet.12">
                  <p:embed/>
                  <p:pic>
                    <p:nvPicPr>
                      <p:cNvPr id="0" name=""/>
                      <p:cNvPicPr/>
                      <p:nvPr/>
                    </p:nvPicPr>
                    <p:blipFill>
                      <a:blip r:embed="rId7"/>
                      <a:stretch>
                        <a:fillRect/>
                      </a:stretch>
                    </p:blipFill>
                    <p:spPr>
                      <a:xfrm>
                        <a:off x="1136575" y="1397227"/>
                        <a:ext cx="7057993" cy="2895869"/>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861214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652683643"/>
              </p:ext>
            </p:extLst>
          </p:nvPr>
        </p:nvGraphicFramePr>
        <p:xfrm>
          <a:off x="1136576" y="926616"/>
          <a:ext cx="7575406" cy="649996"/>
        </p:xfrm>
        <a:graphic>
          <a:graphicData uri="http://schemas.openxmlformats.org/presentationml/2006/ole">
            <mc:AlternateContent xmlns:mc="http://schemas.openxmlformats.org/markup-compatibility/2006">
              <mc:Choice xmlns:v="urn:schemas-microsoft-com:vml" Requires="v">
                <p:oleObj spid="_x0000_s19492" name="Worksheet" r:id="rId3" imgW="6105587" imgH="523836" progId="Excel.Sheet.12">
                  <p:embed/>
                </p:oleObj>
              </mc:Choice>
              <mc:Fallback>
                <p:oleObj name="Worksheet" r:id="rId3" imgW="6105587" imgH="523836" progId="Excel.Sheet.12">
                  <p:embed/>
                  <p:pic>
                    <p:nvPicPr>
                      <p:cNvPr id="0" name=""/>
                      <p:cNvPicPr/>
                      <p:nvPr/>
                    </p:nvPicPr>
                    <p:blipFill>
                      <a:blip r:embed="rId4"/>
                      <a:stretch>
                        <a:fillRect/>
                      </a:stretch>
                    </p:blipFill>
                    <p:spPr>
                      <a:xfrm>
                        <a:off x="1136576" y="926616"/>
                        <a:ext cx="7575406" cy="64999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7877676"/>
              </p:ext>
            </p:extLst>
          </p:nvPr>
        </p:nvGraphicFramePr>
        <p:xfrm>
          <a:off x="1136575" y="1844824"/>
          <a:ext cx="7575407" cy="3096344"/>
        </p:xfrm>
        <a:graphic>
          <a:graphicData uri="http://schemas.openxmlformats.org/presentationml/2006/ole">
            <mc:AlternateContent xmlns:mc="http://schemas.openxmlformats.org/markup-compatibility/2006">
              <mc:Choice xmlns:v="urn:schemas-microsoft-com:vml" Requires="v">
                <p:oleObj spid="_x0000_s19493" name="Worksheet" r:id="rId5" imgW="6105587" imgH="2495576" progId="Excel.Sheet.12">
                  <p:embed/>
                </p:oleObj>
              </mc:Choice>
              <mc:Fallback>
                <p:oleObj name="Worksheet" r:id="rId5" imgW="6105587" imgH="2495576" progId="Excel.Sheet.12">
                  <p:embed/>
                  <p:pic>
                    <p:nvPicPr>
                      <p:cNvPr id="0" name=""/>
                      <p:cNvPicPr/>
                      <p:nvPr/>
                    </p:nvPicPr>
                    <p:blipFill>
                      <a:blip r:embed="rId6"/>
                      <a:stretch>
                        <a:fillRect/>
                      </a:stretch>
                    </p:blipFill>
                    <p:spPr>
                      <a:xfrm>
                        <a:off x="1136575" y="1844824"/>
                        <a:ext cx="7575407" cy="3096344"/>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789904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085220944"/>
              </p:ext>
            </p:extLst>
          </p:nvPr>
        </p:nvGraphicFramePr>
        <p:xfrm>
          <a:off x="1136576" y="806329"/>
          <a:ext cx="7323740" cy="316133"/>
        </p:xfrm>
        <a:graphic>
          <a:graphicData uri="http://schemas.openxmlformats.org/presentationml/2006/ole">
            <mc:AlternateContent xmlns:mc="http://schemas.openxmlformats.org/markup-compatibility/2006">
              <mc:Choice xmlns:v="urn:schemas-microsoft-com:vml" Requires="v">
                <p:oleObj spid="_x0000_s20533" name="Worksheet" r:id="rId3" imgW="6619737" imgH="285881" progId="Excel.Sheet.12">
                  <p:embed/>
                </p:oleObj>
              </mc:Choice>
              <mc:Fallback>
                <p:oleObj name="Worksheet" r:id="rId3" imgW="6619737" imgH="285881" progId="Excel.Sheet.12">
                  <p:embed/>
                  <p:pic>
                    <p:nvPicPr>
                      <p:cNvPr id="0" name=""/>
                      <p:cNvPicPr/>
                      <p:nvPr/>
                    </p:nvPicPr>
                    <p:blipFill>
                      <a:blip r:embed="rId4"/>
                      <a:stretch>
                        <a:fillRect/>
                      </a:stretch>
                    </p:blipFill>
                    <p:spPr>
                      <a:xfrm>
                        <a:off x="1136576" y="806329"/>
                        <a:ext cx="7323740" cy="31613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68238320"/>
              </p:ext>
            </p:extLst>
          </p:nvPr>
        </p:nvGraphicFramePr>
        <p:xfrm>
          <a:off x="1136576" y="1268760"/>
          <a:ext cx="7323740" cy="864096"/>
        </p:xfrm>
        <a:graphic>
          <a:graphicData uri="http://schemas.openxmlformats.org/presentationml/2006/ole">
            <mc:AlternateContent xmlns:mc="http://schemas.openxmlformats.org/markup-compatibility/2006">
              <mc:Choice xmlns:v="urn:schemas-microsoft-com:vml" Requires="v">
                <p:oleObj spid="_x0000_s20534" name="Worksheet" r:id="rId5" imgW="6619737" imgH="781129" progId="Excel.Sheet.12">
                  <p:embed/>
                </p:oleObj>
              </mc:Choice>
              <mc:Fallback>
                <p:oleObj name="Worksheet" r:id="rId5" imgW="6619737" imgH="781129" progId="Excel.Sheet.12">
                  <p:embed/>
                  <p:pic>
                    <p:nvPicPr>
                      <p:cNvPr id="0" name=""/>
                      <p:cNvPicPr/>
                      <p:nvPr/>
                    </p:nvPicPr>
                    <p:blipFill>
                      <a:blip r:embed="rId6"/>
                      <a:stretch>
                        <a:fillRect/>
                      </a:stretch>
                    </p:blipFill>
                    <p:spPr>
                      <a:xfrm>
                        <a:off x="1136576" y="1268760"/>
                        <a:ext cx="7323740" cy="86409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39508049"/>
              </p:ext>
            </p:extLst>
          </p:nvPr>
        </p:nvGraphicFramePr>
        <p:xfrm>
          <a:off x="1136576" y="2308884"/>
          <a:ext cx="7323740" cy="4141338"/>
        </p:xfrm>
        <a:graphic>
          <a:graphicData uri="http://schemas.openxmlformats.org/presentationml/2006/ole">
            <mc:AlternateContent xmlns:mc="http://schemas.openxmlformats.org/markup-compatibility/2006">
              <mc:Choice xmlns:v="urn:schemas-microsoft-com:vml" Requires="v">
                <p:oleObj spid="_x0000_s20535" name="Worksheet" r:id="rId7" imgW="6619737" imgH="3743364" progId="Excel.Sheet.12">
                  <p:embed/>
                </p:oleObj>
              </mc:Choice>
              <mc:Fallback>
                <p:oleObj name="Worksheet" r:id="rId7" imgW="6619737" imgH="3743364" progId="Excel.Sheet.12">
                  <p:embed/>
                  <p:pic>
                    <p:nvPicPr>
                      <p:cNvPr id="0" name=""/>
                      <p:cNvPicPr/>
                      <p:nvPr/>
                    </p:nvPicPr>
                    <p:blipFill>
                      <a:blip r:embed="rId8"/>
                      <a:stretch>
                        <a:fillRect/>
                      </a:stretch>
                    </p:blipFill>
                    <p:spPr>
                      <a:xfrm>
                        <a:off x="1136576" y="2308884"/>
                        <a:ext cx="7323740" cy="4141338"/>
                      </a:xfrm>
                      <a:prstGeom prst="rect">
                        <a:avLst/>
                      </a:prstGeom>
                    </p:spPr>
                  </p:pic>
                </p:oleObj>
              </mc:Fallback>
            </mc:AlternateContent>
          </a:graphicData>
        </a:graphic>
      </p:graphicFrame>
      <p:pic>
        <p:nvPicPr>
          <p:cNvPr id="9" name="Image 279">
            <a:extLst>
              <a:ext uri="{FF2B5EF4-FFF2-40B4-BE49-F238E27FC236}">
                <a16:creationId xmlns="" xmlns:a16="http://schemas.microsoft.com/office/drawing/2014/main"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914509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2138842961"/>
              </p:ext>
            </p:extLst>
          </p:nvPr>
        </p:nvGraphicFramePr>
        <p:xfrm>
          <a:off x="1352600" y="421373"/>
          <a:ext cx="7126361" cy="307613"/>
        </p:xfrm>
        <a:graphic>
          <a:graphicData uri="http://schemas.openxmlformats.org/presentationml/2006/ole">
            <mc:AlternateContent xmlns:mc="http://schemas.openxmlformats.org/markup-compatibility/2006">
              <mc:Choice xmlns:v="urn:schemas-microsoft-com:vml" Requires="v">
                <p:oleObj spid="_x0000_s21557" name="Worksheet" r:id="rId3" imgW="6619737" imgH="285881" progId="Excel.Sheet.12">
                  <p:embed/>
                </p:oleObj>
              </mc:Choice>
              <mc:Fallback>
                <p:oleObj name="Worksheet" r:id="rId3" imgW="6619737" imgH="285881" progId="Excel.Sheet.12">
                  <p:embed/>
                  <p:pic>
                    <p:nvPicPr>
                      <p:cNvPr id="0" name=""/>
                      <p:cNvPicPr/>
                      <p:nvPr/>
                    </p:nvPicPr>
                    <p:blipFill>
                      <a:blip r:embed="rId4"/>
                      <a:stretch>
                        <a:fillRect/>
                      </a:stretch>
                    </p:blipFill>
                    <p:spPr>
                      <a:xfrm>
                        <a:off x="1352600" y="421373"/>
                        <a:ext cx="7126361" cy="307613"/>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259849177"/>
              </p:ext>
            </p:extLst>
          </p:nvPr>
        </p:nvGraphicFramePr>
        <p:xfrm>
          <a:off x="1360181" y="838300"/>
          <a:ext cx="7118780" cy="368743"/>
        </p:xfrm>
        <a:graphic>
          <a:graphicData uri="http://schemas.openxmlformats.org/presentationml/2006/ole">
            <mc:AlternateContent xmlns:mc="http://schemas.openxmlformats.org/markup-compatibility/2006">
              <mc:Choice xmlns:v="urn:schemas-microsoft-com:vml" Requires="v">
                <p:oleObj spid="_x0000_s21558" name="Worksheet" r:id="rId5" imgW="6619737" imgH="343058" progId="Excel.Sheet.12">
                  <p:embed/>
                </p:oleObj>
              </mc:Choice>
              <mc:Fallback>
                <p:oleObj name="Worksheet" r:id="rId5" imgW="6619737" imgH="343058" progId="Excel.Sheet.12">
                  <p:embed/>
                  <p:pic>
                    <p:nvPicPr>
                      <p:cNvPr id="0" name=""/>
                      <p:cNvPicPr/>
                      <p:nvPr/>
                    </p:nvPicPr>
                    <p:blipFill>
                      <a:blip r:embed="rId6"/>
                      <a:stretch>
                        <a:fillRect/>
                      </a:stretch>
                    </p:blipFill>
                    <p:spPr>
                      <a:xfrm>
                        <a:off x="1360181" y="838300"/>
                        <a:ext cx="7118780" cy="36874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96440305"/>
              </p:ext>
            </p:extLst>
          </p:nvPr>
        </p:nvGraphicFramePr>
        <p:xfrm>
          <a:off x="1352600" y="1186339"/>
          <a:ext cx="7126361" cy="5393476"/>
        </p:xfrm>
        <a:graphic>
          <a:graphicData uri="http://schemas.openxmlformats.org/presentationml/2006/ole">
            <mc:AlternateContent xmlns:mc="http://schemas.openxmlformats.org/markup-compatibility/2006">
              <mc:Choice xmlns:v="urn:schemas-microsoft-com:vml" Requires="v">
                <p:oleObj spid="_x0000_s21559" name="Worksheet" r:id="rId7" imgW="6619737" imgH="5010071" progId="Excel.Sheet.12">
                  <p:embed/>
                </p:oleObj>
              </mc:Choice>
              <mc:Fallback>
                <p:oleObj name="Worksheet" r:id="rId7" imgW="6619737" imgH="5010071" progId="Excel.Sheet.12">
                  <p:embed/>
                  <p:pic>
                    <p:nvPicPr>
                      <p:cNvPr id="0" name=""/>
                      <p:cNvPicPr/>
                      <p:nvPr/>
                    </p:nvPicPr>
                    <p:blipFill>
                      <a:blip r:embed="rId8"/>
                      <a:stretch>
                        <a:fillRect/>
                      </a:stretch>
                    </p:blipFill>
                    <p:spPr>
                      <a:xfrm>
                        <a:off x="1352600" y="1186339"/>
                        <a:ext cx="7126361" cy="5393476"/>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525752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8" name="Object 7"/>
          <p:cNvGraphicFramePr>
            <a:graphicFrameLocks noChangeAspect="1"/>
          </p:cNvGraphicFramePr>
          <p:nvPr>
            <p:extLst>
              <p:ext uri="{D42A27DB-BD31-4B8C-83A1-F6EECF244321}">
                <p14:modId xmlns:p14="http://schemas.microsoft.com/office/powerpoint/2010/main" val="1197709670"/>
              </p:ext>
            </p:extLst>
          </p:nvPr>
        </p:nvGraphicFramePr>
        <p:xfrm>
          <a:off x="1496616" y="848956"/>
          <a:ext cx="6768752" cy="5100324"/>
        </p:xfrm>
        <a:graphic>
          <a:graphicData uri="http://schemas.openxmlformats.org/presentationml/2006/ole">
            <mc:AlternateContent xmlns:mc="http://schemas.openxmlformats.org/markup-compatibility/2006">
              <mc:Choice xmlns:v="urn:schemas-microsoft-com:vml" Requires="v">
                <p:oleObj spid="_x0000_s22575" name="Worksheet" r:id="rId3" imgW="6105587" imgH="4600588" progId="Excel.Sheet.12">
                  <p:embed/>
                </p:oleObj>
              </mc:Choice>
              <mc:Fallback>
                <p:oleObj name="Worksheet" r:id="rId3" imgW="6105587" imgH="4600588" progId="Excel.Sheet.12">
                  <p:embed/>
                  <p:pic>
                    <p:nvPicPr>
                      <p:cNvPr id="0" name=""/>
                      <p:cNvPicPr/>
                      <p:nvPr/>
                    </p:nvPicPr>
                    <p:blipFill>
                      <a:blip r:embed="rId4"/>
                      <a:stretch>
                        <a:fillRect/>
                      </a:stretch>
                    </p:blipFill>
                    <p:spPr>
                      <a:xfrm>
                        <a:off x="1496616" y="848956"/>
                        <a:ext cx="6768752" cy="510032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0476173"/>
              </p:ext>
            </p:extLst>
          </p:nvPr>
        </p:nvGraphicFramePr>
        <p:xfrm>
          <a:off x="1496616" y="6020006"/>
          <a:ext cx="6768752" cy="454066"/>
        </p:xfrm>
        <a:graphic>
          <a:graphicData uri="http://schemas.openxmlformats.org/presentationml/2006/ole">
            <mc:AlternateContent xmlns:mc="http://schemas.openxmlformats.org/markup-compatibility/2006">
              <mc:Choice xmlns:v="urn:schemas-microsoft-com:vml" Requires="v">
                <p:oleObj spid="_x0000_s22576" name="Worksheet" r:id="rId5" imgW="6105587" imgH="409483" progId="Excel.Sheet.12">
                  <p:embed/>
                </p:oleObj>
              </mc:Choice>
              <mc:Fallback>
                <p:oleObj name="Worksheet" r:id="rId5" imgW="6105587" imgH="409483" progId="Excel.Sheet.12">
                  <p:embed/>
                  <p:pic>
                    <p:nvPicPr>
                      <p:cNvPr id="0" name=""/>
                      <p:cNvPicPr/>
                      <p:nvPr/>
                    </p:nvPicPr>
                    <p:blipFill>
                      <a:blip r:embed="rId6"/>
                      <a:stretch>
                        <a:fillRect/>
                      </a:stretch>
                    </p:blipFill>
                    <p:spPr>
                      <a:xfrm>
                        <a:off x="1496616" y="6020006"/>
                        <a:ext cx="6768752" cy="454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52227671"/>
              </p:ext>
            </p:extLst>
          </p:nvPr>
        </p:nvGraphicFramePr>
        <p:xfrm>
          <a:off x="1496616" y="394422"/>
          <a:ext cx="6768752" cy="316790"/>
        </p:xfrm>
        <a:graphic>
          <a:graphicData uri="http://schemas.openxmlformats.org/presentationml/2006/ole">
            <mc:AlternateContent xmlns:mc="http://schemas.openxmlformats.org/markup-compatibility/2006">
              <mc:Choice xmlns:v="urn:schemas-microsoft-com:vml" Requires="v">
                <p:oleObj spid="_x0000_s22577" name="Worksheet" r:id="rId7" imgW="6105587" imgH="285881" progId="Excel.Sheet.12">
                  <p:embed/>
                </p:oleObj>
              </mc:Choice>
              <mc:Fallback>
                <p:oleObj name="Worksheet" r:id="rId7" imgW="6105587" imgH="285881" progId="Excel.Sheet.12">
                  <p:embed/>
                  <p:pic>
                    <p:nvPicPr>
                      <p:cNvPr id="0" name=""/>
                      <p:cNvPicPr/>
                      <p:nvPr/>
                    </p:nvPicPr>
                    <p:blipFill>
                      <a:blip r:embed="rId8"/>
                      <a:stretch>
                        <a:fillRect/>
                      </a:stretch>
                    </p:blipFill>
                    <p:spPr>
                      <a:xfrm>
                        <a:off x="1496616" y="394422"/>
                        <a:ext cx="6768752" cy="316790"/>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296219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Picture 5"/>
          <p:cNvPicPr>
            <a:picLocks noChangeAspect="1"/>
          </p:cNvPicPr>
          <p:nvPr/>
        </p:nvPicPr>
        <p:blipFill>
          <a:blip r:embed="rId3"/>
          <a:stretch>
            <a:fillRect/>
          </a:stretch>
        </p:blipFill>
        <p:spPr>
          <a:xfrm>
            <a:off x="1640632" y="295207"/>
            <a:ext cx="6480720" cy="30251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596847334"/>
              </p:ext>
            </p:extLst>
          </p:nvPr>
        </p:nvGraphicFramePr>
        <p:xfrm>
          <a:off x="1640632" y="742236"/>
          <a:ext cx="6480720" cy="5783107"/>
        </p:xfrm>
        <a:graphic>
          <a:graphicData uri="http://schemas.openxmlformats.org/presentationml/2006/ole">
            <mc:AlternateContent xmlns:mc="http://schemas.openxmlformats.org/markup-compatibility/2006">
              <mc:Choice xmlns:v="urn:schemas-microsoft-com:vml" Requires="v">
                <p:oleObj spid="_x0000_s23569" name="Worksheet" r:id="rId4" imgW="6105587" imgH="5448142" progId="Excel.Sheet.12">
                  <p:embed/>
                </p:oleObj>
              </mc:Choice>
              <mc:Fallback>
                <p:oleObj name="Worksheet" r:id="rId4" imgW="6105587" imgH="5448142" progId="Excel.Sheet.12">
                  <p:embed/>
                  <p:pic>
                    <p:nvPicPr>
                      <p:cNvPr id="0" name=""/>
                      <p:cNvPicPr/>
                      <p:nvPr/>
                    </p:nvPicPr>
                    <p:blipFill>
                      <a:blip r:embed="rId5"/>
                      <a:stretch>
                        <a:fillRect/>
                      </a:stretch>
                    </p:blipFill>
                    <p:spPr>
                      <a:xfrm>
                        <a:off x="1640632" y="742236"/>
                        <a:ext cx="6480720" cy="5783107"/>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060602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Picture 5"/>
          <p:cNvPicPr>
            <a:picLocks noChangeAspect="1"/>
          </p:cNvPicPr>
          <p:nvPr/>
        </p:nvPicPr>
        <p:blipFill>
          <a:blip r:embed="rId3"/>
          <a:stretch>
            <a:fillRect/>
          </a:stretch>
        </p:blipFill>
        <p:spPr>
          <a:xfrm>
            <a:off x="992561" y="1351536"/>
            <a:ext cx="8064896" cy="376466"/>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373308459"/>
              </p:ext>
            </p:extLst>
          </p:nvPr>
        </p:nvGraphicFramePr>
        <p:xfrm>
          <a:off x="992561" y="2060848"/>
          <a:ext cx="8064896" cy="3057363"/>
        </p:xfrm>
        <a:graphic>
          <a:graphicData uri="http://schemas.openxmlformats.org/presentationml/2006/ole">
            <mc:AlternateContent xmlns:mc="http://schemas.openxmlformats.org/markup-compatibility/2006">
              <mc:Choice xmlns:v="urn:schemas-microsoft-com:vml" Requires="v">
                <p:oleObj spid="_x0000_s24593" name="Worksheet" r:id="rId4" imgW="6105587" imgH="2314378" progId="Excel.Sheet.12">
                  <p:embed/>
                </p:oleObj>
              </mc:Choice>
              <mc:Fallback>
                <p:oleObj name="Worksheet" r:id="rId4" imgW="6105587" imgH="2314378" progId="Excel.Sheet.12">
                  <p:embed/>
                  <p:pic>
                    <p:nvPicPr>
                      <p:cNvPr id="0" name=""/>
                      <p:cNvPicPr/>
                      <p:nvPr/>
                    </p:nvPicPr>
                    <p:blipFill>
                      <a:blip r:embed="rId5"/>
                      <a:stretch>
                        <a:fillRect/>
                      </a:stretch>
                    </p:blipFill>
                    <p:spPr>
                      <a:xfrm>
                        <a:off x="992561" y="2060848"/>
                        <a:ext cx="8064896" cy="3057363"/>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66092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928111086"/>
              </p:ext>
            </p:extLst>
          </p:nvPr>
        </p:nvGraphicFramePr>
        <p:xfrm>
          <a:off x="920552" y="188640"/>
          <a:ext cx="8064896" cy="6327870"/>
        </p:xfrm>
        <a:graphic>
          <a:graphicData uri="http://schemas.openxmlformats.org/drawingml/2006/table">
            <a:tbl>
              <a:tblPr/>
              <a:tblGrid>
                <a:gridCol w="3341420">
                  <a:extLst>
                    <a:ext uri="{9D8B030D-6E8A-4147-A177-3AD203B41FA5}">
                      <a16:colId xmlns:a16="http://schemas.microsoft.com/office/drawing/2014/main" xmlns="" val="20000"/>
                    </a:ext>
                  </a:extLst>
                </a:gridCol>
                <a:gridCol w="3113996">
                  <a:extLst>
                    <a:ext uri="{9D8B030D-6E8A-4147-A177-3AD203B41FA5}">
                      <a16:colId xmlns:a16="http://schemas.microsoft.com/office/drawing/2014/main" xmlns="" val="20001"/>
                    </a:ext>
                  </a:extLst>
                </a:gridCol>
                <a:gridCol w="1609480">
                  <a:extLst>
                    <a:ext uri="{9D8B030D-6E8A-4147-A177-3AD203B41FA5}">
                      <a16:colId xmlns:a16="http://schemas.microsoft.com/office/drawing/2014/main" xmlns="" val="20002"/>
                    </a:ext>
                  </a:extLst>
                </a:gridCol>
              </a:tblGrid>
              <a:tr h="316227">
                <a:tc gridSpan="3">
                  <a:txBody>
                    <a:bodyPr/>
                    <a:lstStyle/>
                    <a:p>
                      <a:pPr algn="ctr" fontAlgn="ctr"/>
                      <a:r>
                        <a:rPr lang="fr-BE" sz="2000" b="1" i="0" u="none" strike="noStrike" dirty="0">
                          <a:solidFill>
                            <a:srgbClr val="FFFFFF"/>
                          </a:solidFill>
                          <a:effectLst/>
                          <a:latin typeface="Calibri" panose="020F0502020204030204" pitchFamily="34" charset="0"/>
                        </a:rPr>
                        <a:t>AMENDES ADMINISTRATIVES</a:t>
                      </a:r>
                    </a:p>
                  </a:txBody>
                  <a:tcPr marL="4230" marR="4230" marT="423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xmlns="" val="10000"/>
                  </a:ext>
                </a:extLst>
              </a:tr>
              <a:tr h="160278">
                <a:tc>
                  <a:txBody>
                    <a:bodyPr/>
                    <a:lstStyle/>
                    <a:p>
                      <a:pPr algn="l" fontAlgn="ctr"/>
                      <a:endParaRPr lang="fr-BE" sz="1000" b="1" i="0" u="none" strike="noStrike">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fr-BE" sz="1000" b="0" i="0" u="none" strike="noStrike">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fr-BE" sz="1000" b="0" i="0" u="none" strike="noStrike">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31973">
                <a:tc gridSpan="3">
                  <a:txBody>
                    <a:bodyPr/>
                    <a:lstStyle/>
                    <a:p>
                      <a:pPr algn="ctr" fontAlgn="ctr"/>
                      <a:r>
                        <a:rPr lang="fr-BE" sz="1000" b="1" i="0" u="none" strike="noStrike">
                          <a:solidFill>
                            <a:srgbClr val="FFFFFF"/>
                          </a:solidFill>
                          <a:effectLst/>
                          <a:latin typeface="Calibri" panose="020F0502020204030204" pitchFamily="34" charset="0"/>
                        </a:rPr>
                        <a:t>Montants des amendes administratives en euros</a:t>
                      </a:r>
                    </a:p>
                  </a:txBody>
                  <a:tcPr marL="4230" marR="4230" marT="42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xmlns="" val="10002"/>
                  </a:ext>
                </a:extLst>
              </a:tr>
              <a:tr h="398369">
                <a:tc>
                  <a:txBody>
                    <a:bodyPr/>
                    <a:lstStyle/>
                    <a:p>
                      <a:pPr algn="ctr" fontAlgn="ctr"/>
                      <a:r>
                        <a:rPr lang="fr-BE" sz="1000" b="1" i="0" u="none" strike="noStrike">
                          <a:solidFill>
                            <a:srgbClr val="FFFFFF"/>
                          </a:solidFill>
                          <a:effectLst/>
                          <a:latin typeface="Calibri" panose="020F0502020204030204" pitchFamily="34" charset="0"/>
                        </a:rPr>
                        <a:t>Nature de l'infraction</a:t>
                      </a:r>
                      <a:r>
                        <a:rPr lang="fr-BE" sz="1000" b="0" i="0" u="none" strike="noStrike">
                          <a:solidFill>
                            <a:srgbClr val="FFFFFF"/>
                          </a:solidFill>
                          <a:effectLst/>
                          <a:latin typeface="Calibri" panose="020F0502020204030204" pitchFamily="34" charset="0"/>
                        </a:rPr>
                        <a:t> </a:t>
                      </a:r>
                      <a:endParaRPr lang="fr-BE" sz="1000" b="1" i="0" u="none" strike="noStrike">
                        <a:solidFill>
                          <a:srgbClr val="FFFFFF"/>
                        </a:solidFill>
                        <a:effectLst/>
                        <a:latin typeface="Calibri" panose="020F0502020204030204" pitchFamily="34" charset="0"/>
                      </a:endParaRP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ctr"/>
                      <a:r>
                        <a:rPr lang="fr-BE" sz="1000" b="1" i="0" u="none" strike="noStrike">
                          <a:solidFill>
                            <a:srgbClr val="FFFFFF"/>
                          </a:solidFill>
                          <a:effectLst/>
                          <a:latin typeface="Calibri" panose="020F0502020204030204" pitchFamily="34" charset="0"/>
                        </a:rPr>
                        <a:t>Infraction commise après le 31/12/2016</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fr-BE" sz="1000" b="1" i="0" u="none" strike="noStrike">
                          <a:solidFill>
                            <a:srgbClr val="FFFFFF"/>
                          </a:solidFill>
                          <a:effectLst/>
                          <a:latin typeface="Calibri" panose="020F0502020204030204" pitchFamily="34" charset="0"/>
                        </a:rPr>
                        <a:t>Multiplication (par infraction constatée)</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xmlns="" val="10003"/>
                  </a:ext>
                </a:extLst>
              </a:tr>
              <a:tr h="316227">
                <a:tc>
                  <a:txBody>
                    <a:bodyPr/>
                    <a:lstStyle/>
                    <a:p>
                      <a:pPr algn="l" fontAlgn="ctr"/>
                      <a:r>
                        <a:rPr lang="fr-BE" sz="1000" b="1" i="0" u="none" strike="noStrike">
                          <a:solidFill>
                            <a:srgbClr val="000000"/>
                          </a:solidFill>
                          <a:effectLst/>
                          <a:latin typeface="Calibri" panose="020F0502020204030204" pitchFamily="34" charset="0"/>
                        </a:rPr>
                        <a:t>Occupation d'un étranger séjournant illégalement, sans permis de travail</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2.400 à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65579">
                <a:tc>
                  <a:txBody>
                    <a:bodyPr/>
                    <a:lstStyle/>
                    <a:p>
                      <a:pPr algn="l" fontAlgn="ctr"/>
                      <a:r>
                        <a:rPr lang="fr-BE" sz="1000" b="1" i="0" u="none" strike="noStrike" dirty="0">
                          <a:solidFill>
                            <a:srgbClr val="000000"/>
                          </a:solidFill>
                          <a:effectLst/>
                          <a:latin typeface="Calibri" panose="020F0502020204030204" pitchFamily="34" charset="0"/>
                        </a:rPr>
                        <a:t>Pas de déclaration Dimona d'un travailleur</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2.400 à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21316">
                <a:tc>
                  <a:txBody>
                    <a:bodyPr/>
                    <a:lstStyle/>
                    <a:p>
                      <a:pPr algn="l" fontAlgn="ctr"/>
                      <a:r>
                        <a:rPr lang="fr-BE" sz="1000" b="1" i="0" u="none" strike="noStrike">
                          <a:solidFill>
                            <a:srgbClr val="000000"/>
                          </a:solidFill>
                          <a:effectLst/>
                          <a:latin typeface="Calibri" panose="020F0502020204030204" pitchFamily="34" charset="0"/>
                        </a:rPr>
                        <a:t>Obstacle à la surveillance</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2.400 à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98369">
                <a:tc>
                  <a:txBody>
                    <a:bodyPr/>
                    <a:lstStyle/>
                    <a:p>
                      <a:pPr algn="l" fontAlgn="ctr"/>
                      <a:r>
                        <a:rPr lang="fr-BE" sz="1000" b="1" i="0" u="none" strike="noStrike">
                          <a:solidFill>
                            <a:srgbClr val="000000"/>
                          </a:solidFill>
                          <a:effectLst/>
                          <a:latin typeface="Calibri" panose="020F0502020204030204" pitchFamily="34" charset="0"/>
                        </a:rPr>
                        <a:t>Pas de déclaration Limosa (ou déclaration tardive) effectuée par l'employeur</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2.400 à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98369">
                <a:tc>
                  <a:txBody>
                    <a:bodyPr/>
                    <a:lstStyle/>
                    <a:p>
                      <a:pPr algn="l" fontAlgn="ctr"/>
                      <a:r>
                        <a:rPr lang="fr-BE" sz="1000" b="1" i="0" u="none" strike="noStrike">
                          <a:solidFill>
                            <a:srgbClr val="000000"/>
                          </a:solidFill>
                          <a:effectLst/>
                          <a:latin typeface="Calibri" panose="020F0502020204030204" pitchFamily="34" charset="0"/>
                        </a:rPr>
                        <a:t>Infractions relatives au travail à temps partiel</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400 à 4.000€ (ou 2.400 à 24.000€ si l'employeur a été averti par écrit au préalable</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6227">
                <a:tc>
                  <a:txBody>
                    <a:bodyPr/>
                    <a:lstStyle/>
                    <a:p>
                      <a:pPr algn="l" fontAlgn="ctr"/>
                      <a:r>
                        <a:rPr lang="fr-BE" sz="1000" b="1" i="0" u="none" strike="noStrike">
                          <a:solidFill>
                            <a:srgbClr val="000000"/>
                          </a:solidFill>
                          <a:effectLst/>
                          <a:latin typeface="Calibri" panose="020F0502020204030204" pitchFamily="34" charset="0"/>
                        </a:rPr>
                        <a:t>Occupation d'un étranger séjournant légalement, sans permis de travail</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400 à 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98369">
                <a:tc>
                  <a:txBody>
                    <a:bodyPr/>
                    <a:lstStyle/>
                    <a:p>
                      <a:pPr algn="l" fontAlgn="ctr"/>
                      <a:r>
                        <a:rPr lang="fr-BE" sz="1000" b="1" i="0" u="none" strike="noStrike">
                          <a:solidFill>
                            <a:srgbClr val="000000"/>
                          </a:solidFill>
                          <a:effectLst/>
                          <a:latin typeface="Calibri" panose="020F0502020204030204" pitchFamily="34" charset="0"/>
                        </a:rPr>
                        <a:t>Bien-être au travail</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400 à 4.000€ (ou 2.400 à 24.000€ si ennuis de santé ou accident de travail pour un travailleur)</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Non</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98369">
                <a:tc>
                  <a:txBody>
                    <a:bodyPr/>
                    <a:lstStyle/>
                    <a:p>
                      <a:pPr algn="l" fontAlgn="ctr"/>
                      <a:r>
                        <a:rPr lang="fr-BE" sz="1000" b="1" i="0" u="none" strike="noStrike">
                          <a:solidFill>
                            <a:srgbClr val="000000"/>
                          </a:solidFill>
                          <a:effectLst/>
                          <a:latin typeface="Calibri" panose="020F0502020204030204" pitchFamily="34" charset="0"/>
                        </a:rPr>
                        <a:t>Pas de déclaration Limosa (ou déclaration tardive) effectuée par le client ou l'utilisateur final</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400 à 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60278">
                <a:tc>
                  <a:txBody>
                    <a:bodyPr/>
                    <a:lstStyle/>
                    <a:p>
                      <a:pPr algn="l" fontAlgn="ctr"/>
                      <a:r>
                        <a:rPr lang="fr-BE" sz="1000" b="1" i="0" u="none" strike="noStrike">
                          <a:solidFill>
                            <a:srgbClr val="000000"/>
                          </a:solidFill>
                          <a:effectLst/>
                          <a:latin typeface="Calibri" panose="020F0502020204030204" pitchFamily="34" charset="0"/>
                        </a:rPr>
                        <a:t>Pas de contrat d'étudiant</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200 à 2.000€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71112">
                <a:tc>
                  <a:txBody>
                    <a:bodyPr/>
                    <a:lstStyle/>
                    <a:p>
                      <a:pPr algn="l" fontAlgn="ctr"/>
                      <a:r>
                        <a:rPr lang="fr-BE" sz="1000" b="1" i="0" u="none" strike="noStrike">
                          <a:solidFill>
                            <a:srgbClr val="000000"/>
                          </a:solidFill>
                          <a:effectLst/>
                          <a:latin typeface="Calibri" panose="020F0502020204030204" pitchFamily="34" charset="0"/>
                        </a:rPr>
                        <a:t>Infraction à la réglementation sur le chômage</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1000" b="1" i="0" u="none" strike="noStrike">
                          <a:solidFill>
                            <a:srgbClr val="000000"/>
                          </a:solidFill>
                          <a:effectLst/>
                          <a:latin typeface="Calibri" panose="020F0502020204030204" pitchFamily="34" charset="0"/>
                        </a:rPr>
                        <a:t>200 à 2.000€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1000" b="0" i="0" u="none" strike="noStrike">
                          <a:solidFill>
                            <a:srgbClr val="000000"/>
                          </a:solidFill>
                          <a:effectLst/>
                          <a:latin typeface="Calibri" panose="020F0502020204030204" pitchFamily="34" charset="0"/>
                        </a:rPr>
                        <a:t>Oui</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614152">
                <a:tc gridSpan="3">
                  <a:txBody>
                    <a:bodyPr/>
                    <a:lstStyle/>
                    <a:p>
                      <a:pPr algn="l" fontAlgn="ctr"/>
                      <a:r>
                        <a:rPr lang="fr-BE" sz="1000" b="0" i="0" u="none" strike="noStrike">
                          <a:solidFill>
                            <a:srgbClr val="000000"/>
                          </a:solidFill>
                          <a:effectLst/>
                          <a:latin typeface="Calibri" panose="020F0502020204030204" pitchFamily="34" charset="0"/>
                        </a:rPr>
                        <a:t>La dernière colonne indique si le montant de l'amende doit être multiplié par le nombre de travailleurs auxquels l'infraction se rapporte: le cas échéant, cette multiplication n'est effectuée que jusqu'à concurrence d'un certain plafond déterminé par la loi. En cas de circonstances atténuantes, on peut infliger une amende en-dessous du minimum mais sans que l’amende puisse être inférieure à 40% de ce montant minimum.</a:t>
                      </a:r>
                    </a:p>
                  </a:txBody>
                  <a:tcPr marL="4230" marR="4230" marT="42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xmlns="" val="10014"/>
                  </a:ext>
                </a:extLst>
              </a:tr>
              <a:tr h="160278">
                <a:tc>
                  <a:txBody>
                    <a:bodyPr/>
                    <a:lstStyle/>
                    <a:p>
                      <a:pPr algn="l" fontAlgn="ctr"/>
                      <a:endParaRPr lang="fr-BE" sz="1000" b="0" i="0" u="none" strike="noStrike">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fr-BE" sz="1000" b="0" i="0" u="none" strike="noStrike">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fr-BE" sz="1000" b="0" i="0" u="none" strike="noStrike">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84620">
                <a:tc gridSpan="3">
                  <a:txBody>
                    <a:bodyPr/>
                    <a:lstStyle/>
                    <a:p>
                      <a:pPr algn="ctr" fontAlgn="ctr"/>
                      <a:r>
                        <a:rPr lang="fr-BE" sz="1000" b="1" i="0" u="none" strike="noStrike">
                          <a:solidFill>
                            <a:srgbClr val="FFFFFF"/>
                          </a:solidFill>
                          <a:effectLst/>
                          <a:latin typeface="Calibri" panose="020F0502020204030204" pitchFamily="34" charset="0"/>
                        </a:rPr>
                        <a:t>Montants des amendes administratives : APRES application des décimes additionnels aux amendes</a:t>
                      </a:r>
                    </a:p>
                  </a:txBody>
                  <a:tcPr marL="4230" marR="4230" marT="42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xmlns="" val="10016"/>
                  </a:ext>
                </a:extLst>
              </a:tr>
              <a:tr h="276646">
                <a:tc>
                  <a:txBody>
                    <a:bodyPr/>
                    <a:lstStyle/>
                    <a:p>
                      <a:pPr algn="ctr" fontAlgn="ctr"/>
                      <a:r>
                        <a:rPr lang="fr-BE" sz="1000" b="1" i="0" u="none" strike="noStrike">
                          <a:solidFill>
                            <a:srgbClr val="FFFFFF"/>
                          </a:solidFill>
                          <a:effectLst/>
                          <a:latin typeface="Calibri" panose="020F0502020204030204" pitchFamily="34" charset="0"/>
                        </a:rPr>
                        <a:t>Niveau de sanction</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gridSpan="2">
                  <a:txBody>
                    <a:bodyPr/>
                    <a:lstStyle/>
                    <a:p>
                      <a:pPr algn="ctr" fontAlgn="ctr"/>
                      <a:r>
                        <a:rPr lang="fr-BE" sz="1000" b="1" i="0" u="none" strike="noStrike">
                          <a:solidFill>
                            <a:srgbClr val="FFFFFF"/>
                          </a:solidFill>
                          <a:effectLst/>
                          <a:latin typeface="Calibri" panose="020F0502020204030204" pitchFamily="34" charset="0"/>
                        </a:rPr>
                        <a:t>Infraction commise après le 31/12/2016</a:t>
                      </a:r>
                      <a:r>
                        <a:rPr lang="fr-BE" sz="1000" b="0" i="0" u="none" strike="noStrike">
                          <a:solidFill>
                            <a:srgbClr val="000000"/>
                          </a:solidFill>
                          <a:effectLst/>
                          <a:latin typeface="Calibri" panose="020F0502020204030204" pitchFamily="34" charset="0"/>
                        </a:rPr>
                        <a:t> </a:t>
                      </a:r>
                      <a:endParaRPr lang="fr-BE" sz="1000" b="1" i="0" u="none" strike="noStrike">
                        <a:solidFill>
                          <a:srgbClr val="FFFFFF"/>
                        </a:solidFill>
                        <a:effectLst/>
                        <a:latin typeface="Calibri" panose="020F0502020204030204" pitchFamily="34" charset="0"/>
                      </a:endParaRP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fr-BE"/>
                    </a:p>
                  </a:txBody>
                  <a:tcPr/>
                </a:tc>
                <a:extLst>
                  <a:ext uri="{0D108BD9-81ED-4DB2-BD59-A6C34878D82A}">
                    <a16:rowId xmlns:a16="http://schemas.microsoft.com/office/drawing/2014/main" xmlns="" val="10017"/>
                  </a:ext>
                </a:extLst>
              </a:tr>
              <a:tr h="160278">
                <a:tc>
                  <a:txBody>
                    <a:bodyPr/>
                    <a:lstStyle/>
                    <a:p>
                      <a:pPr algn="l" fontAlgn="ctr"/>
                      <a:r>
                        <a:rPr lang="fr-BE" sz="1000" b="1" i="0" u="none" strike="noStrike">
                          <a:solidFill>
                            <a:srgbClr val="000000"/>
                          </a:solidFill>
                          <a:effectLst/>
                          <a:latin typeface="Calibri" panose="020F0502020204030204" pitchFamily="34" charset="0"/>
                        </a:rPr>
                        <a:t>Sanction niveau 1</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fr-BE" sz="1000" b="0" i="0" u="none" strike="noStrike">
                          <a:solidFill>
                            <a:srgbClr val="000000"/>
                          </a:solidFill>
                          <a:effectLst/>
                          <a:latin typeface="Calibri" panose="020F0502020204030204" pitchFamily="34" charset="0"/>
                        </a:rPr>
                        <a:t>de 80 à 800€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xmlns="" val="10018"/>
                  </a:ext>
                </a:extLst>
              </a:tr>
              <a:tr h="160278">
                <a:tc>
                  <a:txBody>
                    <a:bodyPr/>
                    <a:lstStyle/>
                    <a:p>
                      <a:pPr algn="l" fontAlgn="ctr"/>
                      <a:r>
                        <a:rPr lang="fr-BE" sz="1000" b="1" i="0" u="none" strike="noStrike">
                          <a:solidFill>
                            <a:srgbClr val="000000"/>
                          </a:solidFill>
                          <a:effectLst/>
                          <a:latin typeface="Calibri" panose="020F0502020204030204" pitchFamily="34" charset="0"/>
                        </a:rPr>
                        <a:t>Sanction niveau 2</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fr-BE" sz="1000" b="0" i="0" u="none" strike="noStrike">
                          <a:solidFill>
                            <a:srgbClr val="000000"/>
                          </a:solidFill>
                          <a:effectLst/>
                          <a:latin typeface="Calibri" panose="020F0502020204030204" pitchFamily="34" charset="0"/>
                        </a:rPr>
                        <a:t>de 200 à 2.000€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xmlns="" val="10019"/>
                  </a:ext>
                </a:extLst>
              </a:tr>
              <a:tr h="160278">
                <a:tc>
                  <a:txBody>
                    <a:bodyPr/>
                    <a:lstStyle/>
                    <a:p>
                      <a:pPr algn="l" fontAlgn="ctr"/>
                      <a:r>
                        <a:rPr lang="fr-BE" sz="1000" b="1" i="0" u="none" strike="noStrike">
                          <a:solidFill>
                            <a:srgbClr val="000000"/>
                          </a:solidFill>
                          <a:effectLst/>
                          <a:latin typeface="Calibri" panose="020F0502020204030204" pitchFamily="34" charset="0"/>
                        </a:rPr>
                        <a:t>Sanction niveau 3</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fr-BE" sz="1000" b="0" i="0" u="none" strike="noStrike">
                          <a:solidFill>
                            <a:srgbClr val="000000"/>
                          </a:solidFill>
                          <a:effectLst/>
                          <a:latin typeface="Calibri" panose="020F0502020204030204" pitchFamily="34" charset="0"/>
                        </a:rPr>
                        <a:t>de 400 à 4.000€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xmlns="" val="10020"/>
                  </a:ext>
                </a:extLst>
              </a:tr>
              <a:tr h="160278">
                <a:tc>
                  <a:txBody>
                    <a:bodyPr/>
                    <a:lstStyle/>
                    <a:p>
                      <a:pPr algn="l" fontAlgn="ctr"/>
                      <a:r>
                        <a:rPr lang="fr-BE" sz="1000" b="1" i="0" u="none" strike="noStrike">
                          <a:solidFill>
                            <a:srgbClr val="000000"/>
                          </a:solidFill>
                          <a:effectLst/>
                          <a:latin typeface="Calibri" panose="020F0502020204030204" pitchFamily="34" charset="0"/>
                        </a:rPr>
                        <a:t>Sanction niveau 4</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fr-BE" sz="1000" b="0" i="0" u="none" strike="noStrike" dirty="0">
                          <a:solidFill>
                            <a:srgbClr val="000000"/>
                          </a:solidFill>
                          <a:effectLst/>
                          <a:latin typeface="Calibri" panose="020F0502020204030204" pitchFamily="34" charset="0"/>
                        </a:rPr>
                        <a:t>de 2.400 à 24.000€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xmlns="" val="10021"/>
                  </a:ext>
                </a:extLst>
              </a:tr>
            </a:tbl>
          </a:graphicData>
        </a:graphic>
      </p:graphicFrame>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5"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259196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3" name="Image 2"/>
          <p:cNvPicPr>
            <a:picLocks noChangeAspect="1"/>
          </p:cNvPicPr>
          <p:nvPr/>
        </p:nvPicPr>
        <p:blipFill rotWithShape="1">
          <a:blip r:embed="rId3"/>
          <a:srcRect l="39823" t="18894" r="31100" b="2667"/>
          <a:stretch/>
        </p:blipFill>
        <p:spPr>
          <a:xfrm>
            <a:off x="8214569" y="443236"/>
            <a:ext cx="1224136" cy="1774998"/>
          </a:xfrm>
          <a:prstGeom prst="rect">
            <a:avLst/>
          </a:prstGeom>
          <a:ln>
            <a:solidFill>
              <a:srgbClr val="FF0000"/>
            </a:solidFill>
          </a:ln>
        </p:spPr>
      </p:pic>
      <p:graphicFrame>
        <p:nvGraphicFramePr>
          <p:cNvPr id="2" name="Object 1"/>
          <p:cNvGraphicFramePr>
            <a:graphicFrameLocks noChangeAspect="1"/>
          </p:cNvGraphicFramePr>
          <p:nvPr>
            <p:extLst>
              <p:ext uri="{D42A27DB-BD31-4B8C-83A1-F6EECF244321}">
                <p14:modId xmlns:p14="http://schemas.microsoft.com/office/powerpoint/2010/main" val="432799240"/>
              </p:ext>
            </p:extLst>
          </p:nvPr>
        </p:nvGraphicFramePr>
        <p:xfrm>
          <a:off x="990870" y="443236"/>
          <a:ext cx="7130481" cy="333719"/>
        </p:xfrm>
        <a:graphic>
          <a:graphicData uri="http://schemas.openxmlformats.org/presentationml/2006/ole">
            <mc:AlternateContent xmlns:mc="http://schemas.openxmlformats.org/markup-compatibility/2006">
              <mc:Choice xmlns:v="urn:schemas-microsoft-com:vml" Requires="v">
                <p:oleObj spid="_x0000_s2084"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990870" y="443236"/>
                        <a:ext cx="7130481" cy="33371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890881"/>
              </p:ext>
            </p:extLst>
          </p:nvPr>
        </p:nvGraphicFramePr>
        <p:xfrm>
          <a:off x="990871" y="857492"/>
          <a:ext cx="7130481" cy="5817850"/>
        </p:xfrm>
        <a:graphic>
          <a:graphicData uri="http://schemas.openxmlformats.org/presentationml/2006/ole">
            <mc:AlternateContent xmlns:mc="http://schemas.openxmlformats.org/markup-compatibility/2006">
              <mc:Choice xmlns:v="urn:schemas-microsoft-com:vml" Requires="v">
                <p:oleObj spid="_x0000_s2085" name="Worksheet" r:id="rId6" imgW="6105587" imgH="4981483" progId="Excel.Sheet.12">
                  <p:embed/>
                </p:oleObj>
              </mc:Choice>
              <mc:Fallback>
                <p:oleObj name="Worksheet" r:id="rId6" imgW="6105587" imgH="4981483" progId="Excel.Sheet.12">
                  <p:embed/>
                  <p:pic>
                    <p:nvPicPr>
                      <p:cNvPr id="0" name=""/>
                      <p:cNvPicPr/>
                      <p:nvPr/>
                    </p:nvPicPr>
                    <p:blipFill>
                      <a:blip r:embed="rId7"/>
                      <a:stretch>
                        <a:fillRect/>
                      </a:stretch>
                    </p:blipFill>
                    <p:spPr>
                      <a:xfrm>
                        <a:off x="990871" y="857492"/>
                        <a:ext cx="7130481" cy="5817850"/>
                      </a:xfrm>
                      <a:prstGeom prst="rect">
                        <a:avLst/>
                      </a:prstGeom>
                    </p:spPr>
                  </p:pic>
                </p:oleObj>
              </mc:Fallback>
            </mc:AlternateContent>
          </a:graphicData>
        </a:graphic>
      </p:graphicFrame>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527513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868320626"/>
              </p:ext>
            </p:extLst>
          </p:nvPr>
        </p:nvGraphicFramePr>
        <p:xfrm>
          <a:off x="64232" y="188641"/>
          <a:ext cx="9777536" cy="6628321"/>
        </p:xfrm>
        <a:graphic>
          <a:graphicData uri="http://schemas.openxmlformats.org/drawingml/2006/table">
            <a:tbl>
              <a:tblPr/>
              <a:tblGrid>
                <a:gridCol w="875600">
                  <a:extLst>
                    <a:ext uri="{9D8B030D-6E8A-4147-A177-3AD203B41FA5}">
                      <a16:colId xmlns:a16="http://schemas.microsoft.com/office/drawing/2014/main" xmlns="" val="20000"/>
                    </a:ext>
                  </a:extLst>
                </a:gridCol>
                <a:gridCol w="5346467">
                  <a:extLst>
                    <a:ext uri="{9D8B030D-6E8A-4147-A177-3AD203B41FA5}">
                      <a16:colId xmlns:a16="http://schemas.microsoft.com/office/drawing/2014/main" xmlns="" val="20001"/>
                    </a:ext>
                  </a:extLst>
                </a:gridCol>
                <a:gridCol w="3555469">
                  <a:extLst>
                    <a:ext uri="{9D8B030D-6E8A-4147-A177-3AD203B41FA5}">
                      <a16:colId xmlns:a16="http://schemas.microsoft.com/office/drawing/2014/main" xmlns="" val="20002"/>
                    </a:ext>
                  </a:extLst>
                </a:gridCol>
              </a:tblGrid>
              <a:tr h="316609">
                <a:tc gridSpan="3">
                  <a:txBody>
                    <a:bodyPr/>
                    <a:lstStyle/>
                    <a:p>
                      <a:pPr algn="ctr" fontAlgn="ctr"/>
                      <a:r>
                        <a:rPr lang="fr-BE" sz="2000" b="1" i="0" u="none" strike="noStrike" dirty="0">
                          <a:solidFill>
                            <a:srgbClr val="FFFFFF"/>
                          </a:solidFill>
                          <a:effectLst/>
                          <a:latin typeface="Calibri" panose="020F0502020204030204" pitchFamily="34" charset="0"/>
                        </a:rPr>
                        <a:t>SANCTIONS PENALES &amp; ADMINISTRATIVES</a:t>
                      </a:r>
                    </a:p>
                  </a:txBody>
                  <a:tcPr marL="1746" marR="1746" marT="174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xmlns="" val="10000"/>
                  </a:ext>
                </a:extLst>
              </a:tr>
              <a:tr h="129618">
                <a:tc>
                  <a:txBody>
                    <a:bodyPr/>
                    <a:lstStyle/>
                    <a:p>
                      <a:pPr algn="l" fontAlgn="b"/>
                      <a:endParaRPr lang="fr-BE" sz="100" b="0" i="0" u="none" strike="noStrike" dirty="0">
                        <a:solidFill>
                          <a:srgbClr val="000000"/>
                        </a:solidFill>
                        <a:effectLst/>
                        <a:latin typeface="Calibri" panose="020F0502020204030204" pitchFamily="34" charset="0"/>
                      </a:endParaRPr>
                    </a:p>
                  </a:txBody>
                  <a:tcPr marL="1746" marR="1746" marT="174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BE" sz="100" b="0" i="0" u="none" strike="noStrike" dirty="0">
                        <a:solidFill>
                          <a:srgbClr val="000000"/>
                        </a:solidFill>
                        <a:effectLst/>
                        <a:latin typeface="Calibri" panose="020F0502020204030204" pitchFamily="34" charset="0"/>
                      </a:endParaRPr>
                    </a:p>
                  </a:txBody>
                  <a:tcPr marL="1746" marR="1746" marT="174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BE" sz="700" dirty="0"/>
                    </a:p>
                  </a:txBody>
                  <a:tcPr marL="1746" marR="1746" marT="174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75277">
                <a:tc>
                  <a:txBody>
                    <a:bodyPr/>
                    <a:lstStyle/>
                    <a:p>
                      <a:pPr algn="ctr" fontAlgn="ctr"/>
                      <a:r>
                        <a:rPr lang="fr-BE" sz="900" b="1" i="0" u="none" strike="noStrike" dirty="0">
                          <a:solidFill>
                            <a:srgbClr val="FFFFFF"/>
                          </a:solidFill>
                          <a:effectLst/>
                          <a:latin typeface="Calibri" panose="020F0502020204030204" pitchFamily="34" charset="0"/>
                        </a:rPr>
                        <a:t>Sanction</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fr-BE" sz="900" b="1" i="0" u="none" strike="noStrike" dirty="0">
                          <a:solidFill>
                            <a:srgbClr val="FFFFFF"/>
                          </a:solidFill>
                          <a:effectLst/>
                          <a:latin typeface="Calibri" panose="020F0502020204030204" pitchFamily="34" charset="0"/>
                        </a:rPr>
                        <a:t>Manquement à une responsabilité en qualité d’entrepreneur déclarant / maître d’œuvre chargé de l’exécution</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fr-BE" sz="900" b="1" i="0" u="none" strike="noStrike" dirty="0">
                          <a:solidFill>
                            <a:srgbClr val="FFFFFF"/>
                          </a:solidFill>
                          <a:effectLst/>
                          <a:latin typeface="Calibri" panose="020F0502020204030204" pitchFamily="34" charset="0"/>
                        </a:rPr>
                        <a:t>Manquement à une responsabilité en qualité d’employeur déclarant / maître d’œuvre chargé de l’exécution en qualité d’employeur</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2"/>
                  </a:ext>
                </a:extLst>
              </a:tr>
              <a:tr h="379570">
                <a:tc rowSpan="5">
                  <a:txBody>
                    <a:bodyPr/>
                    <a:lstStyle/>
                    <a:p>
                      <a:pPr algn="ctr" fontAlgn="ctr"/>
                      <a:r>
                        <a:rPr lang="fr-BE" sz="900" b="1" i="0" u="none" strike="noStrike" dirty="0">
                          <a:solidFill>
                            <a:srgbClr val="000000"/>
                          </a:solidFill>
                          <a:effectLst/>
                          <a:latin typeface="Calibri" panose="020F0502020204030204" pitchFamily="34" charset="0"/>
                        </a:rPr>
                        <a:t>800 – 8.000 € (sanction pénale) &amp; 400 – 4.000 € (sanction administrative)</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L'article 31ter = défaut d’enregistrement. l'article 31quater, § 1er, alinéa 1er = le défaut de mise à disposition du système d'enregistrement à la disposition des entrepreneurs à qui il fait appel, sauf s'il est convenu de commun accord que l'entrepreneur applique une autre méthode d'enregistrement.</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a:solidFill>
                            <a:srgbClr val="000000"/>
                          </a:solidFill>
                          <a:effectLst/>
                          <a:latin typeface="Calibri" panose="020F0502020204030204" pitchFamily="34" charset="0"/>
                        </a:rPr>
                        <a:t>L'article 31quinquies = Tout entrepreneur qui ne veille pas à ce que les données visées à l'article 31ter, § 2, alinéa 1er, qui se rapportent à son entreprise soient effectivement et correctement enregistrées et transmises vers la base de données.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05492">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 L'article 31quater, § 2 = Si l'enregistrement se fait par un appareil d'enregistrement sur le lieu de travail, il est en défaut de livrer, d’installer et de veiller au bon fonctionnement de l'appareil d'enregistrement sur le lieu de travail. Si l'enregistrement se fait à un autre endroit, et qu’il ne prend pas les mesures nécessaires afin que cet enregistrement présente les mêmes garanties que l'enregistrement qui se fait sur le lieu de travail. </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a:solidFill>
                            <a:srgbClr val="000000"/>
                          </a:solidFill>
                          <a:effectLst/>
                          <a:latin typeface="Calibri" panose="020F0502020204030204" pitchFamily="34" charset="0"/>
                        </a:rPr>
                        <a:t>L'article 31sexies, § 2, alinéa 1er et 3 = n’a pas remis le moyen d'enregistrement à ses travailleurs, qui est compatible avec l'appareil d'enregistrement utilisé sur le lieu de travail ou n’a pas remis le moyen d'enregistrement pour les autres personnes pour lesquelles il avait la responsabilité de le faire.</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79570">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31sexies, § 3 L’entrepreneur n’a pas pris les mesures nécessaires pour que l'enregistrement « à distance » se fasse effectivement et qu'il présente les mêmes garanties que l'enregistrement qui se fait sur le lieu de travail.</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L'article 31sexies, § 3 qui n’a pas pris les mesures nécessaires pour que l'enregistrement « à distance » se fasse effectivement et qu'il présente les mêmes garanties que l'enregistrement qui se fait sur le lieu de travail.</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05492">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31sexies, § 2, alinéa 2 et 3 = L'entrepreneur qui fait appel à un indépendant et ne remet pas à l'indépendant un moyen d'enregistrement, qui est compatible avec l'appareil d'enregistrement utilisé sur le chantier. Le Roi détermine, après avis de la Commission de la protection de la vie privée et par arrêté délibéré en Conseil des ministres, qui est responsable de la remise du moyen d'enregistrement pour les autres personnes.</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800" b="0" i="0" u="none" strike="noStrike" dirty="0">
                          <a:solidFill>
                            <a:srgbClr val="000000"/>
                          </a:solidFill>
                          <a:effectLst/>
                          <a:latin typeface="Calibri" panose="020F0502020204030204" pitchFamily="34" charset="0"/>
                        </a:rPr>
                        <a:t> </a:t>
                      </a:r>
                    </a:p>
                  </a:txBody>
                  <a:tcPr marL="1746" marR="1746" marT="174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505492">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31quinquies = Tout entrepreneur qui fait appel à un sous-traitant et ne prend pas des mesures afin que son cocontractant enregistre toutes les données effectivement et correctement et les transmet vers la base de données. Tout entrepreneur qui ne veille pas à ce que chaque personne soit enregistrée avant de pénétrer, pour son compte, sur le lieu de travail.</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BE" sz="800" b="0" i="0" u="none" strike="noStrike" dirty="0">
                          <a:solidFill>
                            <a:srgbClr val="000000"/>
                          </a:solidFill>
                          <a:effectLst/>
                          <a:latin typeface="Calibri" panose="020F0502020204030204" pitchFamily="34" charset="0"/>
                        </a:rPr>
                        <a:t> </a:t>
                      </a:r>
                    </a:p>
                  </a:txBody>
                  <a:tcPr marL="1746" marR="1746" marT="174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85129">
                <a:tc>
                  <a:txBody>
                    <a:bodyPr/>
                    <a:lstStyle/>
                    <a:p>
                      <a:pPr algn="ctr" fontAlgn="ctr"/>
                      <a:r>
                        <a:rPr lang="fr-BE" sz="900" b="1" i="0" u="none" strike="noStrike" dirty="0">
                          <a:solidFill>
                            <a:srgbClr val="FFFFFF"/>
                          </a:solidFill>
                          <a:effectLst/>
                          <a:latin typeface="Calibri" panose="020F0502020204030204" pitchFamily="34" charset="0"/>
                        </a:rPr>
                        <a:t>Sanctions</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fr-BE" sz="900" b="1" i="0" u="none" strike="noStrike" dirty="0">
                          <a:solidFill>
                            <a:srgbClr val="FFFFFF"/>
                          </a:solidFill>
                          <a:effectLst/>
                          <a:latin typeface="Calibri" panose="020F0502020204030204" pitchFamily="34" charset="0"/>
                        </a:rPr>
                        <a:t>Manquement à une responsabilité en qualité d’employeur /sous-traitant</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fr-BE" sz="900" b="1" i="0" u="none" strike="noStrike" dirty="0">
                          <a:solidFill>
                            <a:srgbClr val="FFFFFF"/>
                          </a:solidFill>
                          <a:effectLst/>
                          <a:latin typeface="Calibri" panose="020F0502020204030204" pitchFamily="34" charset="0"/>
                        </a:rPr>
                        <a:t>Manquement à une responsabilité en qualité d’employeur / sous-traitant en qualité d’employeur</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8"/>
                  </a:ext>
                </a:extLst>
              </a:tr>
              <a:tr h="379570">
                <a:tc rowSpan="6">
                  <a:txBody>
                    <a:bodyPr/>
                    <a:lstStyle/>
                    <a:p>
                      <a:pPr algn="ctr" fontAlgn="ctr"/>
                      <a:r>
                        <a:rPr lang="fr-BE" sz="900" b="1" i="0" u="none" strike="noStrike" dirty="0">
                          <a:solidFill>
                            <a:srgbClr val="000000"/>
                          </a:solidFill>
                          <a:effectLst/>
                          <a:latin typeface="Calibri" panose="020F0502020204030204" pitchFamily="34" charset="0"/>
                        </a:rPr>
                        <a:t>800 – 8.000 € (sanction pénale) &amp; 400 – 4.000 € (sanction administrative)</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L'article 31ter = défaut d’enregistrement</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a:solidFill>
                            <a:srgbClr val="000000"/>
                          </a:solidFill>
                          <a:effectLst/>
                          <a:latin typeface="Calibri" panose="020F0502020204030204" pitchFamily="34" charset="0"/>
                        </a:rPr>
                        <a:t>L'article 31quinquies = Tout sous-traitant qui ne veille pas à ce que les données visées à l'article 31ter, § 2, alinéa 1er, qui se rapportent à son entreprise soient effectivement et correctement enregistrées et transmises vers la base de données.</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631414">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31quater, § 1er, alinéas 2 à 4 Le sous-traitant n’a pas utilisé le système d'enregistrement mis à sa disposition par l’entrepreneur déclarant (30bis) chargé de l'exécution, l’entrepreneur, le sous-traitant ou le sous-sous-traitant avec qui il a conclu et ne l’a pas mis à la disposition des sous-traitants auxquels il fait appel ou d'appliquer la méthode d'enregistrement visée à l'article 31ter, § 1er, alinéa 1er, 2.</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a:solidFill>
                            <a:srgbClr val="000000"/>
                          </a:solidFill>
                          <a:effectLst/>
                          <a:latin typeface="Calibri" panose="020F0502020204030204" pitchFamily="34" charset="0"/>
                        </a:rPr>
                        <a:t>L'article 31sexies, § 2, alinéa 1er et 3 = Le sous-traitant n’a pas remis le moyen d'enregistrement à ses travailleurs, qui est compatible avec l'appareil d'enregistrement utilisé sur le lieu de travail ou n’a pas remis le moyen d'enregistrement pour les autres personnes pour lesquelles il avait la responsabilité de le faire.</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05492">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31quater, § 2 = Si l'enregistrement se fait par un appareil d'enregistrement sur le lieu de travail, le sous-traitant est en défaut de livrer, d’installer, et de veiller au bon fonctionnement de l'appareil d'enregistrement sur le lieu de travail. Si l'enregistrement se fait à un autre endroit, et qu’il ne prend pas les mesures nécessaires afin que cet enregistrement présente les mêmes garanties que l'enregistrement qui se fait sur le lieu de travail.</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a:solidFill>
                            <a:srgbClr val="000000"/>
                          </a:solidFill>
                          <a:effectLst/>
                          <a:latin typeface="Calibri" panose="020F0502020204030204" pitchFamily="34" charset="0"/>
                        </a:rPr>
                        <a:t>L'article 31sexies, § 3 = Le sous-traitant qui n’a pas pris les mesures nécessaires pour que l'enregistrement « à distance » se fasse effectivement et qu'il présente les mêmes garanties que l'enregistrement qui se fait sur le lieu de travail.</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505492">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31sexies, § 2, alinéa 2 et 3 = Le sous-traitant qui fait appel à un indépendant et ne remet pas à l'indépendant un moyen d'enregistrement, qui est compatible avec l'appareil d'enregistrement utilisé sur le lieu de travail. Le Roi détermine, après avis de la Commission de la protection de la vie privée et par arrêté délibéré en Conseil des ministres, qui est responsable de la remise du moyen d'enregistrement pour les autres personnes.</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53648">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31sexies, § 3 = Le sous-traitant n’a pas pris les mesures nécessaires pour que l'enregistrement « à distance » se fasse effectivement et qu'il présente les mêmes garanties que l'enregistrement qui se fait sur le lieu de travail.</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400200">
                <a:tc vMerge="1">
                  <a:txBody>
                    <a:bodyPr/>
                    <a:lstStyle/>
                    <a:p>
                      <a:endParaRPr lang="fr-BE"/>
                    </a:p>
                  </a:txBody>
                  <a:tcPr/>
                </a:tc>
                <a:tc>
                  <a:txBody>
                    <a:bodyPr/>
                    <a:lstStyle/>
                    <a:p>
                      <a:pPr algn="l" fontAlgn="ctr"/>
                      <a:r>
                        <a:rPr lang="fr-BE" sz="800" b="0" i="0" u="none" strike="noStrike" dirty="0">
                          <a:solidFill>
                            <a:srgbClr val="000000"/>
                          </a:solidFill>
                          <a:effectLst/>
                          <a:latin typeface="Calibri" panose="020F0502020204030204" pitchFamily="34" charset="0"/>
                        </a:rPr>
                        <a:t>L'article 31quinquies = Tout sous-traitant qui fait appel à un sous-traitant et qui ne prend pas des mesures afin que son cocontractant enregistre toutes les données effectivement et correctement et les transmet vers la base de données. Tout sous-traitant qui ne veille pas à ce que chaque personne soit enregistrée avant de pénétrer, pour son compte, sur le lieu de travail</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43466">
                <a:tc>
                  <a:txBody>
                    <a:bodyPr/>
                    <a:lstStyle/>
                    <a:p>
                      <a:pPr algn="ctr" fontAlgn="ctr"/>
                      <a:r>
                        <a:rPr lang="fr-BE" sz="900" b="1" i="0" u="none" strike="noStrike" dirty="0">
                          <a:solidFill>
                            <a:srgbClr val="FFFFFF"/>
                          </a:solidFill>
                          <a:effectLst/>
                          <a:latin typeface="Calibri" panose="020F0502020204030204" pitchFamily="34" charset="0"/>
                        </a:rPr>
                        <a:t>Sanctions</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gridSpan="2">
                  <a:txBody>
                    <a:bodyPr/>
                    <a:lstStyle/>
                    <a:p>
                      <a:pPr algn="ctr" fontAlgn="ctr"/>
                      <a:r>
                        <a:rPr lang="fr-BE" sz="900" b="1" i="0" u="none" strike="noStrike" dirty="0">
                          <a:solidFill>
                            <a:srgbClr val="FFFFFF"/>
                          </a:solidFill>
                          <a:effectLst/>
                          <a:latin typeface="Calibri" panose="020F0502020204030204" pitchFamily="34" charset="0"/>
                        </a:rPr>
                        <a:t>Manquement à une responsabilité en qualité de travailleur</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fr-BE"/>
                    </a:p>
                  </a:txBody>
                  <a:tcPr/>
                </a:tc>
                <a:extLst>
                  <a:ext uri="{0D108BD9-81ED-4DB2-BD59-A6C34878D82A}">
                    <a16:rowId xmlns:a16="http://schemas.microsoft.com/office/drawing/2014/main" xmlns="" val="10015"/>
                  </a:ext>
                </a:extLst>
              </a:tr>
              <a:tr h="426790">
                <a:tc>
                  <a:txBody>
                    <a:bodyPr/>
                    <a:lstStyle/>
                    <a:p>
                      <a:pPr algn="ctr" fontAlgn="ctr"/>
                      <a:r>
                        <a:rPr lang="fr-BE" sz="900" b="1" i="0" u="none" strike="noStrike" dirty="0">
                          <a:solidFill>
                            <a:srgbClr val="000000"/>
                          </a:solidFill>
                          <a:effectLst/>
                          <a:latin typeface="Calibri" panose="020F0502020204030204" pitchFamily="34" charset="0"/>
                        </a:rPr>
                        <a:t>80 – 800 € amende administrative</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Est punie d'une sanction de niveau 1, toute personne [travailleur ou autre personne ayant l’obligation de s’enregistrer] qui, en contravention à l'article 31sexies, § 1er, de la loi précitée du 4 août 1996, se présente sur un lieu de travail et n'enregistre pas immédiatement et quotidiennement sa présence sur ce lieu</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BE" sz="800" b="0" i="0" u="none" strike="noStrike" dirty="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8" y="43732"/>
            <a:ext cx="642443" cy="370130"/>
          </a:xfrm>
          <a:prstGeom prst="rect">
            <a:avLst/>
          </a:prstGeom>
        </p:spPr>
      </p:pic>
    </p:spTree>
    <p:extLst>
      <p:ext uri="{BB962C8B-B14F-4D97-AF65-F5344CB8AC3E}">
        <p14:creationId xmlns:p14="http://schemas.microsoft.com/office/powerpoint/2010/main" val="2886679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77704" y="1270722"/>
            <a:ext cx="7535736" cy="45108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Réglementation de base</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marL="0" indent="0">
              <a:buFont typeface="Arial" panose="020B0604020202020204" pitchFamily="34" charset="0"/>
              <a:buNone/>
            </a:pPr>
            <a:r>
              <a:rPr lang="fr-FR" sz="2000" dirty="0" smtClean="0">
                <a:solidFill>
                  <a:prstClr val="white">
                    <a:lumMod val="10000"/>
                  </a:prstClr>
                </a:solidFill>
                <a:ea typeface="Calibri"/>
                <a:cs typeface="Times New Roman"/>
              </a:rPr>
              <a:t>Chaque </a:t>
            </a:r>
            <a:r>
              <a:rPr lang="fr-FR" sz="2000" dirty="0">
                <a:solidFill>
                  <a:prstClr val="white">
                    <a:lumMod val="10000"/>
                  </a:prstClr>
                </a:solidFill>
                <a:ea typeface="Calibri"/>
                <a:cs typeface="Times New Roman"/>
              </a:rPr>
              <a:t>sous-traitant est obligé par la loi, pour toutes les prestations de travail effectuées en Belgique, de </a:t>
            </a:r>
            <a:r>
              <a:rPr lang="fr-FR" sz="2000" u="sng" dirty="0">
                <a:solidFill>
                  <a:prstClr val="white">
                    <a:lumMod val="10000"/>
                  </a:prstClr>
                </a:solidFill>
                <a:ea typeface="Calibri"/>
                <a:cs typeface="Times New Roman"/>
              </a:rPr>
              <a:t>respecter</a:t>
            </a:r>
            <a:r>
              <a:rPr lang="fr-FR" sz="2000" dirty="0">
                <a:solidFill>
                  <a:prstClr val="white">
                    <a:lumMod val="10000"/>
                  </a:prstClr>
                </a:solidFill>
                <a:ea typeface="Calibri"/>
                <a:cs typeface="Times New Roman"/>
              </a:rPr>
              <a:t> les </a:t>
            </a:r>
            <a:r>
              <a:rPr lang="fr-FR" sz="2000" u="sng" dirty="0">
                <a:solidFill>
                  <a:prstClr val="white">
                    <a:lumMod val="10000"/>
                  </a:prstClr>
                </a:solidFill>
                <a:ea typeface="Calibri"/>
                <a:cs typeface="Times New Roman"/>
              </a:rPr>
              <a:t>conditions de travail</a:t>
            </a:r>
            <a:r>
              <a:rPr lang="fr-FR" sz="2000" dirty="0">
                <a:solidFill>
                  <a:prstClr val="white">
                    <a:lumMod val="10000"/>
                  </a:prstClr>
                </a:solidFill>
                <a:ea typeface="Calibri"/>
                <a:cs typeface="Times New Roman"/>
              </a:rPr>
              <a:t>, de </a:t>
            </a:r>
            <a:r>
              <a:rPr lang="fr-FR" sz="2000" u="sng" dirty="0">
                <a:solidFill>
                  <a:prstClr val="white">
                    <a:lumMod val="10000"/>
                  </a:prstClr>
                </a:solidFill>
                <a:ea typeface="Calibri"/>
                <a:cs typeface="Times New Roman"/>
              </a:rPr>
              <a:t>rémunération</a:t>
            </a:r>
            <a:r>
              <a:rPr lang="fr-FR" sz="2000" dirty="0">
                <a:solidFill>
                  <a:prstClr val="white">
                    <a:lumMod val="10000"/>
                  </a:prstClr>
                </a:solidFill>
                <a:ea typeface="Calibri"/>
                <a:cs typeface="Times New Roman"/>
              </a:rPr>
              <a:t> et d’</a:t>
            </a:r>
            <a:r>
              <a:rPr lang="fr-FR" sz="2000" u="sng" dirty="0">
                <a:solidFill>
                  <a:prstClr val="white">
                    <a:lumMod val="10000"/>
                  </a:prstClr>
                </a:solidFill>
                <a:ea typeface="Calibri"/>
                <a:cs typeface="Times New Roman"/>
              </a:rPr>
              <a:t>emploi</a:t>
            </a:r>
            <a:r>
              <a:rPr lang="fr-FR" sz="2000" dirty="0">
                <a:solidFill>
                  <a:prstClr val="white">
                    <a:lumMod val="10000"/>
                  </a:prstClr>
                </a:solidFill>
                <a:ea typeface="Calibri"/>
                <a:cs typeface="Times New Roman"/>
              </a:rPr>
              <a:t> en vigueur en Belgique et ce, dès le 1</a:t>
            </a:r>
            <a:r>
              <a:rPr lang="fr-FR" sz="2000" baseline="30000" dirty="0">
                <a:solidFill>
                  <a:prstClr val="white">
                    <a:lumMod val="10000"/>
                  </a:prstClr>
                </a:solidFill>
                <a:ea typeface="Calibri"/>
                <a:cs typeface="Times New Roman"/>
              </a:rPr>
              <a:t>er</a:t>
            </a:r>
            <a:r>
              <a:rPr lang="fr-FR" sz="2000" dirty="0">
                <a:solidFill>
                  <a:prstClr val="white">
                    <a:lumMod val="10000"/>
                  </a:prstClr>
                </a:solidFill>
                <a:ea typeface="Calibri"/>
                <a:cs typeface="Times New Roman"/>
              </a:rPr>
              <a:t> jour du détachement en Belgique (pour les étrangers) ou d’emploi pour les Belges.</a:t>
            </a:r>
            <a:br>
              <a:rPr lang="fr-FR" sz="2000" dirty="0">
                <a:solidFill>
                  <a:prstClr val="white">
                    <a:lumMod val="10000"/>
                  </a:prstClr>
                </a:solidFill>
                <a:ea typeface="Calibri"/>
                <a:cs typeface="Times New Roman"/>
              </a:rPr>
            </a:br>
            <a:endParaRPr lang="fr-BE" sz="2000" dirty="0" smtClean="0">
              <a:solidFill>
                <a:prstClr val="black"/>
              </a:solidFill>
            </a:endParaRPr>
          </a:p>
          <a:p>
            <a:pPr marL="514350" indent="-457200">
              <a:buFont typeface="Wingdings" panose="05000000000000000000" pitchFamily="2" charset="2"/>
              <a:buChar char="q"/>
            </a:pPr>
            <a:r>
              <a:rPr lang="fr-FR" sz="2400" dirty="0" smtClean="0">
                <a:solidFill>
                  <a:prstClr val="white">
                    <a:lumMod val="10000"/>
                  </a:prstClr>
                </a:solidFill>
                <a:ea typeface="Calibri"/>
                <a:cs typeface="Times New Roman"/>
              </a:rPr>
              <a:t>Salaires </a:t>
            </a:r>
            <a:r>
              <a:rPr lang="fr-FR" sz="2400" dirty="0">
                <a:solidFill>
                  <a:prstClr val="white">
                    <a:lumMod val="10000"/>
                  </a:prstClr>
                </a:solidFill>
                <a:ea typeface="Calibri"/>
                <a:cs typeface="Times New Roman"/>
              </a:rPr>
              <a:t>et conditions générales de </a:t>
            </a:r>
            <a:r>
              <a:rPr lang="fr-FR" sz="2400" dirty="0" smtClean="0">
                <a:solidFill>
                  <a:prstClr val="white">
                    <a:lumMod val="10000"/>
                  </a:prstClr>
                </a:solidFill>
                <a:ea typeface="Calibri"/>
                <a:cs typeface="Times New Roman"/>
              </a:rPr>
              <a:t>travail</a:t>
            </a:r>
          </a:p>
          <a:p>
            <a:pPr marL="57150" indent="0">
              <a:buFont typeface="Arial" panose="020B0604020202020204" pitchFamily="34" charset="0"/>
              <a:buNone/>
            </a:pPr>
            <a:r>
              <a:rPr lang="fr-FR" sz="2000" dirty="0">
                <a:solidFill>
                  <a:prstClr val="white">
                    <a:lumMod val="10000"/>
                  </a:prstClr>
                </a:solidFill>
                <a:ea typeface="Calibri"/>
                <a:cs typeface="Times New Roman"/>
              </a:rPr>
              <a:t>Durée du travail maximale et temps de repos minimums</a:t>
            </a:r>
          </a:p>
          <a:p>
            <a:pPr marL="457200" lvl="1" indent="0" algn="ctr">
              <a:buFont typeface="Arial" panose="020B0604020202020204" pitchFamily="34" charset="0"/>
              <a:buNone/>
            </a:pPr>
            <a:r>
              <a:rPr lang="fr-FR" sz="2000" dirty="0">
                <a:solidFill>
                  <a:prstClr val="white">
                    <a:lumMod val="10000"/>
                  </a:prstClr>
                </a:solidFill>
                <a:ea typeface="Calibri"/>
                <a:cs typeface="Times New Roman"/>
              </a:rPr>
              <a:t>Principe de base : 8 h/jour et 40 h/semaine</a:t>
            </a:r>
          </a:p>
          <a:p>
            <a:pPr marL="457200" lvl="1" indent="0" algn="ctr">
              <a:buFont typeface="Arial" panose="020B0604020202020204" pitchFamily="34" charset="0"/>
              <a:buNone/>
            </a:pPr>
            <a:r>
              <a:rPr lang="fr-FR" sz="2000" dirty="0">
                <a:solidFill>
                  <a:prstClr val="white">
                    <a:lumMod val="10000"/>
                  </a:prstClr>
                </a:solidFill>
                <a:ea typeface="Calibri"/>
                <a:cs typeface="Times New Roman"/>
              </a:rPr>
              <a:t>Dérogations possibles</a:t>
            </a:r>
            <a:br>
              <a:rPr lang="fr-FR" sz="2000" dirty="0">
                <a:solidFill>
                  <a:prstClr val="white">
                    <a:lumMod val="10000"/>
                  </a:prstClr>
                </a:solidFill>
                <a:ea typeface="Calibri"/>
                <a:cs typeface="Times New Roman"/>
              </a:rPr>
            </a:br>
            <a:endParaRPr lang="fr-BE" sz="2000" dirty="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587376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1270722"/>
            <a:ext cx="7560840" cy="50613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Réglementation de base (suite)</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smtClean="0">
                <a:solidFill>
                  <a:prstClr val="white">
                    <a:lumMod val="10000"/>
                  </a:prstClr>
                </a:solidFill>
                <a:ea typeface="Calibri"/>
                <a:cs typeface="Times New Roman"/>
              </a:rPr>
              <a:t>Nombre </a:t>
            </a:r>
            <a:r>
              <a:rPr lang="fr-FR" sz="2400" dirty="0">
                <a:solidFill>
                  <a:prstClr val="white">
                    <a:lumMod val="10000"/>
                  </a:prstClr>
                </a:solidFill>
                <a:ea typeface="Calibri"/>
                <a:cs typeface="Times New Roman"/>
              </a:rPr>
              <a:t>minimum de jours de congés payés</a:t>
            </a:r>
            <a:br>
              <a:rPr lang="fr-FR" sz="2400" dirty="0">
                <a:solidFill>
                  <a:prstClr val="white">
                    <a:lumMod val="10000"/>
                  </a:prstClr>
                </a:solidFill>
                <a:ea typeface="Calibri"/>
                <a:cs typeface="Times New Roman"/>
              </a:rPr>
            </a:br>
            <a:r>
              <a:rPr lang="fr-FR" sz="2000" dirty="0" smtClean="0">
                <a:solidFill>
                  <a:prstClr val="white">
                    <a:lumMod val="10000"/>
                  </a:prstClr>
                </a:solidFill>
                <a:ea typeface="Calibri"/>
                <a:cs typeface="Times New Roman"/>
              </a:rPr>
              <a:t>4 </a:t>
            </a:r>
            <a:r>
              <a:rPr lang="fr-FR" sz="2000" dirty="0">
                <a:solidFill>
                  <a:prstClr val="white">
                    <a:lumMod val="10000"/>
                  </a:prstClr>
                </a:solidFill>
                <a:ea typeface="Calibri"/>
                <a:cs typeface="Times New Roman"/>
              </a:rPr>
              <a:t>semaines de vacances annuelles légales.</a:t>
            </a:r>
            <a:br>
              <a:rPr lang="fr-FR" sz="2000" dirty="0">
                <a:solidFill>
                  <a:prstClr val="white">
                    <a:lumMod val="10000"/>
                  </a:prst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a:solidFill>
                  <a:prstClr val="white">
                    <a:lumMod val="10000"/>
                  </a:prstClr>
                </a:solidFill>
                <a:ea typeface="Calibri"/>
                <a:cs typeface="Times New Roman"/>
              </a:rPr>
              <a:t>Salaires </a:t>
            </a:r>
            <a:r>
              <a:rPr lang="fr-FR" sz="2400" dirty="0" smtClean="0">
                <a:solidFill>
                  <a:prstClr val="white">
                    <a:lumMod val="10000"/>
                  </a:prstClr>
                </a:solidFill>
                <a:ea typeface="Calibri"/>
                <a:cs typeface="Times New Roman"/>
              </a:rPr>
              <a:t>minimums</a:t>
            </a:r>
            <a:endParaRPr lang="fr-FR" sz="2000" dirty="0" smtClean="0">
              <a:solidFill>
                <a:prstClr val="white">
                  <a:lumMod val="10000"/>
                </a:prstClr>
              </a:solidFill>
              <a:ea typeface="Calibri"/>
              <a:cs typeface="Times New Roman"/>
            </a:endParaRPr>
          </a:p>
          <a:p>
            <a:pPr>
              <a:buFont typeface="Courier New" panose="02070309020205020404" pitchFamily="49" charset="0"/>
              <a:buChar char="o"/>
            </a:pPr>
            <a:r>
              <a:rPr lang="fr-FR" sz="2000" dirty="0" smtClean="0">
                <a:solidFill>
                  <a:prstClr val="white">
                    <a:lumMod val="10000"/>
                  </a:prstClr>
                </a:solidFill>
                <a:ea typeface="Calibri"/>
                <a:cs typeface="Times New Roman"/>
              </a:rPr>
              <a:t>Salaire </a:t>
            </a:r>
            <a:r>
              <a:rPr lang="fr-FR" sz="2000" dirty="0">
                <a:solidFill>
                  <a:prstClr val="white">
                    <a:lumMod val="10000"/>
                  </a:prstClr>
                </a:solidFill>
                <a:ea typeface="Calibri"/>
                <a:cs typeface="Times New Roman"/>
              </a:rPr>
              <a:t>minimum par niveau de </a:t>
            </a:r>
            <a:r>
              <a:rPr lang="fr-FR" sz="2000" dirty="0" smtClean="0">
                <a:solidFill>
                  <a:prstClr val="white">
                    <a:lumMod val="10000"/>
                  </a:prstClr>
                </a:solidFill>
                <a:ea typeface="Calibri"/>
                <a:cs typeface="Times New Roman"/>
              </a:rPr>
              <a:t>fonctions</a:t>
            </a:r>
          </a:p>
          <a:p>
            <a:pPr marL="0" indent="0">
              <a:buFont typeface="Arial" panose="020B0604020202020204" pitchFamily="34" charset="0"/>
              <a:buNone/>
            </a:pPr>
            <a:r>
              <a:rPr lang="fr-FR" sz="2000" dirty="0" smtClean="0">
                <a:solidFill>
                  <a:prstClr val="white">
                    <a:lumMod val="10000"/>
                  </a:prstClr>
                </a:solidFill>
                <a:ea typeface="Calibri"/>
                <a:cs typeface="Times New Roman"/>
              </a:rPr>
              <a:t>Salaires adaptés par trimestre. Cfr</a:t>
            </a:r>
            <a:r>
              <a:rPr lang="fr-FR" sz="2000" dirty="0">
                <a:solidFill>
                  <a:prstClr val="white">
                    <a:lumMod val="10000"/>
                  </a:prstClr>
                </a:solidFill>
                <a:ea typeface="Calibri"/>
                <a:cs typeface="Times New Roman"/>
              </a:rPr>
              <a:t>. </a:t>
            </a:r>
            <a:r>
              <a:rPr lang="fr-FR" sz="2000" dirty="0" smtClean="0">
                <a:solidFill>
                  <a:prstClr val="white">
                    <a:lumMod val="10000"/>
                  </a:prstClr>
                </a:solidFill>
                <a:ea typeface="Calibri"/>
                <a:cs typeface="Times New Roman"/>
                <a:hlinkClick r:id="rId2"/>
              </a:rPr>
              <a:t>www.confederationconstruction.be</a:t>
            </a:r>
            <a:r>
              <a:rPr lang="fr-FR" sz="2000" dirty="0" smtClean="0">
                <a:solidFill>
                  <a:prstClr val="white">
                    <a:lumMod val="10000"/>
                  </a:prstClr>
                </a:solidFill>
                <a:ea typeface="Calibri"/>
                <a:cs typeface="Times New Roman"/>
              </a:rPr>
              <a:t> </a:t>
            </a:r>
          </a:p>
          <a:p>
            <a:pPr>
              <a:buFont typeface="Courier New" panose="02070309020205020404" pitchFamily="49" charset="0"/>
              <a:buChar char="o"/>
            </a:pPr>
            <a:r>
              <a:rPr lang="fr-FR" sz="2000" dirty="0" smtClean="0">
                <a:solidFill>
                  <a:prstClr val="white">
                    <a:lumMod val="10000"/>
                  </a:prstClr>
                </a:solidFill>
                <a:ea typeface="Calibri"/>
                <a:cs typeface="Times New Roman"/>
              </a:rPr>
              <a:t>Prime </a:t>
            </a:r>
            <a:r>
              <a:rPr lang="fr-FR" sz="2000" dirty="0">
                <a:solidFill>
                  <a:prstClr val="white">
                    <a:lumMod val="10000"/>
                  </a:prstClr>
                </a:solidFill>
                <a:ea typeface="Calibri"/>
                <a:cs typeface="Times New Roman"/>
              </a:rPr>
              <a:t>de fin d’année (= “timbres fidélité”: 9,12 % sur les salaires bruts à payer</a:t>
            </a:r>
            <a:r>
              <a:rPr lang="fr-FR" sz="2000" dirty="0" smtClean="0">
                <a:solidFill>
                  <a:prstClr val="white">
                    <a:lumMod val="10000"/>
                  </a:prstClr>
                </a:solidFill>
                <a:ea typeface="Calibri"/>
                <a:cs typeface="Times New Roman"/>
              </a:rPr>
              <a:t>).</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b="1" dirty="0" smtClean="0">
                <a:solidFill>
                  <a:prstClr val="white">
                    <a:lumMod val="10000"/>
                  </a:prstClr>
                </a:solidFill>
                <a:ea typeface="Calibri"/>
                <a:cs typeface="Times New Roman"/>
              </a:rPr>
              <a:t>O.P.O.C</a:t>
            </a:r>
            <a:r>
              <a:rPr lang="fr-FR" sz="2000" b="1" dirty="0">
                <a:solidFill>
                  <a:prstClr val="white">
                    <a:lumMod val="10000"/>
                  </a:prstClr>
                </a:solidFill>
                <a:ea typeface="Calibri"/>
                <a:cs typeface="Times New Roman"/>
              </a:rPr>
              <a:t>. / P.D.O.K. </a:t>
            </a:r>
            <a:r>
              <a:rPr lang="fr-FR" sz="2000" dirty="0">
                <a:solidFill>
                  <a:prstClr val="white">
                    <a:lumMod val="10000"/>
                  </a:prstClr>
                </a:solidFill>
                <a:ea typeface="Calibri"/>
                <a:cs typeface="Times New Roman"/>
              </a:rPr>
              <a:t>– Rue du Lombard 34-42, 1000 BRUXELLES</a:t>
            </a:r>
            <a:br>
              <a:rPr lang="fr-FR" sz="2000" dirty="0">
                <a:solidFill>
                  <a:prstClr val="white">
                    <a:lumMod val="10000"/>
                  </a:prstClr>
                </a:solidFill>
                <a:ea typeface="Calibri"/>
                <a:cs typeface="Times New Roman"/>
              </a:rPr>
            </a:br>
            <a:r>
              <a:rPr lang="fr-FR" sz="2000" dirty="0" smtClean="0">
                <a:solidFill>
                  <a:prstClr val="white">
                    <a:lumMod val="10000"/>
                  </a:prstClr>
                </a:solidFill>
                <a:ea typeface="Calibri"/>
                <a:cs typeface="Times New Roman"/>
              </a:rPr>
              <a:t>Personne </a:t>
            </a:r>
            <a:r>
              <a:rPr lang="fr-FR" sz="2000" dirty="0">
                <a:solidFill>
                  <a:prstClr val="white">
                    <a:lumMod val="10000"/>
                  </a:prstClr>
                </a:solidFill>
                <a:ea typeface="Calibri"/>
                <a:cs typeface="Times New Roman"/>
              </a:rPr>
              <a:t>de contact: </a:t>
            </a:r>
            <a:r>
              <a:rPr lang="fr-FR" sz="2000" dirty="0" smtClean="0">
                <a:solidFill>
                  <a:prstClr val="white">
                    <a:lumMod val="10000"/>
                  </a:prstClr>
                </a:solidFill>
                <a:ea typeface="Calibri"/>
                <a:cs typeface="Times New Roman"/>
              </a:rPr>
              <a:t>Anja </a:t>
            </a:r>
            <a:r>
              <a:rPr lang="fr-FR" sz="2000" dirty="0">
                <a:solidFill>
                  <a:prstClr val="white">
                    <a:lumMod val="10000"/>
                  </a:prstClr>
                </a:solidFill>
                <a:ea typeface="Calibri"/>
                <a:cs typeface="Times New Roman"/>
              </a:rPr>
              <a:t>Perrault – Tel: +32 (0)2 545 56 </a:t>
            </a:r>
            <a:r>
              <a:rPr lang="fr-FR" sz="2000" dirty="0" smtClean="0">
                <a:solidFill>
                  <a:prstClr val="white">
                    <a:lumMod val="10000"/>
                  </a:prstClr>
                </a:solidFill>
                <a:ea typeface="Calibri"/>
                <a:cs typeface="Times New Roman"/>
              </a:rPr>
              <a:t>39 </a:t>
            </a:r>
            <a:r>
              <a:rPr lang="fr-FR" sz="2000" dirty="0" smtClean="0">
                <a:solidFill>
                  <a:prstClr val="white">
                    <a:lumMod val="10000"/>
                  </a:prstClr>
                </a:solidFill>
                <a:ea typeface="Calibri"/>
                <a:cs typeface="Times New Roman"/>
                <a:hlinkClick r:id="rId3"/>
              </a:rPr>
              <a:t>anja.perrault@confederationconstruction.be</a:t>
            </a:r>
            <a:r>
              <a:rPr lang="fr-FR" sz="2000" dirty="0" smtClean="0">
                <a:solidFill>
                  <a:prstClr val="white">
                    <a:lumMod val="10000"/>
                  </a:prstClr>
                </a:solidFill>
                <a:ea typeface="Calibri"/>
                <a:cs typeface="Times New Roman"/>
              </a:rPr>
              <a:t> </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dirty="0">
                <a:solidFill>
                  <a:prstClr val="white">
                    <a:lumMod val="10000"/>
                  </a:prstClr>
                </a:solidFill>
                <a:ea typeface="Calibri"/>
                <a:cs typeface="Times New Roman"/>
              </a:rPr>
              <a:t>			</a:t>
            </a:r>
            <a:endParaRPr lang="fr-BE" sz="2000" dirty="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054138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1270722"/>
            <a:ext cx="7560840" cy="50613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Réglementation de base (suite)</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a:solidFill>
                  <a:prstClr val="white">
                    <a:lumMod val="10000"/>
                  </a:prstClr>
                </a:solidFill>
                <a:ea typeface="Calibri"/>
                <a:cs typeface="Times New Roman"/>
              </a:rPr>
              <a:t>Jours fériés</a:t>
            </a:r>
            <a:br>
              <a:rPr lang="fr-FR" sz="2400" dirty="0">
                <a:solidFill>
                  <a:prstClr val="white">
                    <a:lumMod val="10000"/>
                  </a:prstClr>
                </a:solidFill>
                <a:ea typeface="Calibri"/>
                <a:cs typeface="Times New Roman"/>
              </a:rPr>
            </a:br>
            <a:r>
              <a:rPr lang="fr-FR" sz="2000" dirty="0" smtClean="0">
                <a:solidFill>
                  <a:prstClr val="white">
                    <a:lumMod val="10000"/>
                  </a:prstClr>
                </a:solidFill>
                <a:ea typeface="Calibri"/>
                <a:cs typeface="Times New Roman"/>
              </a:rPr>
              <a:t>10 </a:t>
            </a:r>
            <a:r>
              <a:rPr lang="fr-FR" sz="2000" dirty="0">
                <a:solidFill>
                  <a:prstClr val="white">
                    <a:lumMod val="10000"/>
                  </a:prstClr>
                </a:solidFill>
                <a:ea typeface="Calibri"/>
                <a:cs typeface="Times New Roman"/>
              </a:rPr>
              <a:t>jours fériés par an. </a:t>
            </a:r>
            <a:br>
              <a:rPr lang="fr-FR" sz="2000" dirty="0">
                <a:solidFill>
                  <a:prstClr val="white">
                    <a:lumMod val="10000"/>
                  </a:prst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a:solidFill>
                  <a:prstClr val="white">
                    <a:lumMod val="10000"/>
                  </a:prstClr>
                </a:solidFill>
                <a:ea typeface="Calibri"/>
                <a:cs typeface="Times New Roman"/>
              </a:rPr>
              <a:t>Réglementation sur le bien-être au </a:t>
            </a:r>
            <a:r>
              <a:rPr lang="fr-FR" sz="2400" dirty="0" smtClean="0">
                <a:solidFill>
                  <a:prstClr val="white">
                    <a:lumMod val="10000"/>
                  </a:prstClr>
                </a:solidFill>
                <a:ea typeface="Calibri"/>
                <a:cs typeface="Times New Roman"/>
              </a:rPr>
              <a:t>travail</a:t>
            </a:r>
            <a:endParaRPr lang="fr-FR" sz="2000" dirty="0" smtClean="0">
              <a:solidFill>
                <a:prstClr val="white">
                  <a:lumMod val="10000"/>
                </a:prstClr>
              </a:solidFill>
              <a:ea typeface="Calibri"/>
              <a:cs typeface="Times New Roman"/>
            </a:endParaRPr>
          </a:p>
          <a:p>
            <a:pPr>
              <a:buFont typeface="Courier New" panose="02070309020205020404" pitchFamily="49" charset="0"/>
              <a:buChar char="o"/>
            </a:pPr>
            <a:r>
              <a:rPr lang="fr-FR" sz="2000" dirty="0" smtClean="0">
                <a:solidFill>
                  <a:prstClr val="white">
                    <a:lumMod val="10000"/>
                  </a:prstClr>
                </a:solidFill>
                <a:ea typeface="Calibri"/>
                <a:cs typeface="Times New Roman"/>
              </a:rPr>
              <a:t>Conditions </a:t>
            </a:r>
            <a:r>
              <a:rPr lang="fr-FR" sz="2000" dirty="0">
                <a:solidFill>
                  <a:prstClr val="white">
                    <a:lumMod val="10000"/>
                  </a:prstClr>
                </a:solidFill>
                <a:ea typeface="Calibri"/>
                <a:cs typeface="Times New Roman"/>
              </a:rPr>
              <a:t>de travail en termes de sécurité au travail, protection de la santé du </a:t>
            </a:r>
            <a:r>
              <a:rPr lang="fr-FR" sz="2000" dirty="0" smtClean="0">
                <a:solidFill>
                  <a:prstClr val="white">
                    <a:lumMod val="10000"/>
                  </a:prstClr>
                </a:solidFill>
                <a:ea typeface="Calibri"/>
                <a:cs typeface="Times New Roman"/>
              </a:rPr>
              <a:t>travailleur</a:t>
            </a:r>
            <a:r>
              <a:rPr lang="fr-FR" sz="2000" dirty="0">
                <a:solidFill>
                  <a:prstClr val="white">
                    <a:lumMod val="10000"/>
                  </a:prstClr>
                </a:solidFill>
                <a:ea typeface="Calibri"/>
                <a:cs typeface="Times New Roman"/>
              </a:rPr>
              <a:t>, charge psychosociale occasionnée par le travail, ergonomie, hygiène du </a:t>
            </a:r>
            <a:r>
              <a:rPr lang="fr-FR" sz="2000" dirty="0" smtClean="0">
                <a:solidFill>
                  <a:prstClr val="white">
                    <a:lumMod val="10000"/>
                  </a:prstClr>
                </a:solidFill>
                <a:ea typeface="Calibri"/>
                <a:cs typeface="Times New Roman"/>
              </a:rPr>
              <a:t>travail</a:t>
            </a:r>
            <a:r>
              <a:rPr lang="fr-FR" sz="2000" dirty="0">
                <a:solidFill>
                  <a:prstClr val="white">
                    <a:lumMod val="10000"/>
                  </a:prstClr>
                </a:solidFill>
                <a:ea typeface="Calibri"/>
                <a:cs typeface="Times New Roman"/>
              </a:rPr>
              <a:t>, embellissement des lieux de travail.</a:t>
            </a:r>
            <a:br>
              <a:rPr lang="fr-FR" sz="2000" dirty="0">
                <a:solidFill>
                  <a:prstClr val="white">
                    <a:lumMod val="10000"/>
                  </a:prstClr>
                </a:solidFill>
                <a:ea typeface="Calibri"/>
                <a:cs typeface="Times New Roman"/>
              </a:rPr>
            </a:b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b="1" dirty="0" smtClean="0">
                <a:solidFill>
                  <a:prstClr val="white">
                    <a:lumMod val="10000"/>
                  </a:prstClr>
                </a:solidFill>
                <a:ea typeface="Calibri"/>
                <a:cs typeface="Times New Roman"/>
              </a:rPr>
              <a:t>Action </a:t>
            </a:r>
            <a:r>
              <a:rPr lang="fr-FR" sz="2000" b="1" dirty="0">
                <a:solidFill>
                  <a:prstClr val="white">
                    <a:lumMod val="10000"/>
                  </a:prstClr>
                </a:solidFill>
                <a:ea typeface="Calibri"/>
                <a:cs typeface="Times New Roman"/>
              </a:rPr>
              <a:t>et responsabilité du </a:t>
            </a:r>
            <a:r>
              <a:rPr lang="fr-FR" sz="2000" b="1" dirty="0" smtClean="0">
                <a:solidFill>
                  <a:prstClr val="white">
                    <a:lumMod val="10000"/>
                  </a:prstClr>
                </a:solidFill>
                <a:ea typeface="Calibri"/>
                <a:cs typeface="Times New Roman"/>
              </a:rPr>
              <a:t>ST: </a:t>
            </a:r>
            <a:r>
              <a:rPr lang="fr-FR" sz="2000" dirty="0">
                <a:solidFill>
                  <a:prstClr val="white">
                    <a:lumMod val="10000"/>
                  </a:prstClr>
                </a:solidFill>
                <a:ea typeface="Calibri"/>
                <a:cs typeface="Times New Roman"/>
              </a:rPr>
              <a:t>Contrôle de ses propres travailleurs et, le cas </a:t>
            </a:r>
            <a:r>
              <a:rPr lang="fr-FR" sz="2000" dirty="0" smtClean="0">
                <a:solidFill>
                  <a:prstClr val="white">
                    <a:lumMod val="10000"/>
                  </a:prstClr>
                </a:solidFill>
                <a:ea typeface="Calibri"/>
                <a:cs typeface="Times New Roman"/>
              </a:rPr>
              <a:t>échéant</a:t>
            </a:r>
            <a:r>
              <a:rPr lang="fr-FR" sz="2000" dirty="0">
                <a:solidFill>
                  <a:prstClr val="white">
                    <a:lumMod val="10000"/>
                  </a:prstClr>
                </a:solidFill>
                <a:ea typeface="Calibri"/>
                <a:cs typeface="Times New Roman"/>
              </a:rPr>
              <a:t>, des travailleurs de ses sous-traitants sur le port constant de leurs équipements </a:t>
            </a:r>
            <a:r>
              <a:rPr lang="fr-FR" sz="2000" dirty="0" smtClean="0">
                <a:solidFill>
                  <a:prstClr val="white">
                    <a:lumMod val="10000"/>
                  </a:prstClr>
                </a:solidFill>
                <a:ea typeface="Calibri"/>
                <a:cs typeface="Times New Roman"/>
              </a:rPr>
              <a:t>de protection individuelle</a:t>
            </a:r>
            <a:r>
              <a:rPr lang="fr-FR" sz="2000" dirty="0">
                <a:solidFill>
                  <a:prstClr val="white">
                    <a:lumMod val="10000"/>
                  </a:prstClr>
                </a:solidFill>
                <a:ea typeface="Calibri"/>
                <a:cs typeface="Times New Roman"/>
              </a:rPr>
              <a:t>.			</a:t>
            </a:r>
            <a:endParaRPr lang="fr-BE" sz="2000" dirty="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194982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1270722"/>
            <a:ext cx="7560840" cy="50613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Réglementation de base (suite)</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a:solidFill>
                  <a:prstClr val="white">
                    <a:lumMod val="10000"/>
                  </a:prstClr>
                </a:solidFill>
                <a:ea typeface="Calibri"/>
                <a:cs typeface="Times New Roman"/>
              </a:rPr>
              <a:t>Travail temporaire et le travail intérimaire</a:t>
            </a:r>
            <a:br>
              <a:rPr lang="fr-FR" sz="2400" dirty="0">
                <a:solidFill>
                  <a:prstClr val="white">
                    <a:lumMod val="10000"/>
                  </a:prstClr>
                </a:solidFill>
                <a:ea typeface="Calibri"/>
                <a:cs typeface="Times New Roman"/>
              </a:rPr>
            </a:br>
            <a:r>
              <a:rPr lang="fr-FR" sz="2000" dirty="0" smtClean="0">
                <a:solidFill>
                  <a:prstClr val="white">
                    <a:lumMod val="10000"/>
                  </a:prstClr>
                </a:solidFill>
                <a:ea typeface="Calibri"/>
                <a:cs typeface="Times New Roman"/>
              </a:rPr>
              <a:t>Attention </a:t>
            </a:r>
            <a:r>
              <a:rPr lang="fr-FR" sz="2000" dirty="0">
                <a:solidFill>
                  <a:prstClr val="white">
                    <a:lumMod val="10000"/>
                  </a:prstClr>
                </a:solidFill>
                <a:ea typeface="Calibri"/>
                <a:cs typeface="Times New Roman"/>
              </a:rPr>
              <a:t>règlementation particulière</a:t>
            </a:r>
            <a:br>
              <a:rPr lang="fr-FR" sz="2000" dirty="0">
                <a:solidFill>
                  <a:prstClr val="white">
                    <a:lumMod val="10000"/>
                  </a:prst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smtClean="0">
                <a:solidFill>
                  <a:prstClr val="white">
                    <a:lumMod val="10000"/>
                  </a:prstClr>
                </a:solidFill>
                <a:ea typeface="Calibri"/>
                <a:cs typeface="Times New Roman"/>
              </a:rPr>
              <a:t>CCT</a:t>
            </a:r>
            <a:r>
              <a:rPr lang="fr-FR" sz="2000" dirty="0" smtClean="0">
                <a:solidFill>
                  <a:prstClr val="white">
                    <a:lumMod val="10000"/>
                  </a:prstClr>
                </a:solidFill>
                <a:ea typeface="Calibri"/>
                <a:cs typeface="Times New Roman"/>
              </a:rPr>
              <a:t> </a:t>
            </a:r>
          </a:p>
          <a:p>
            <a:pPr marL="0" indent="0">
              <a:buFont typeface="Arial" panose="020B0604020202020204" pitchFamily="34" charset="0"/>
              <a:buNone/>
            </a:pPr>
            <a:r>
              <a:rPr lang="fr-FR" sz="2000" dirty="0" smtClean="0">
                <a:solidFill>
                  <a:prstClr val="white">
                    <a:lumMod val="10000"/>
                  </a:prstClr>
                </a:solidFill>
                <a:ea typeface="Calibri"/>
                <a:cs typeface="Times New Roman"/>
              </a:rPr>
              <a:t>Respect et suivi des CCT rendues </a:t>
            </a:r>
            <a:r>
              <a:rPr lang="fr-FR" sz="2000" dirty="0">
                <a:solidFill>
                  <a:prstClr val="white">
                    <a:lumMod val="10000"/>
                  </a:prstClr>
                </a:solidFill>
                <a:ea typeface="Calibri"/>
                <a:cs typeface="Times New Roman"/>
              </a:rPr>
              <a:t>obligatoires par arrêté royal et conclues par la Commission paritaire de la construction (n° 124) ou par la CPAE (n° 200</a:t>
            </a:r>
            <a:r>
              <a:rPr lang="fr-FR" sz="2000" dirty="0" smtClean="0">
                <a:solidFill>
                  <a:prstClr val="white">
                    <a:lumMod val="10000"/>
                  </a:prstClr>
                </a:solidFill>
                <a:ea typeface="Calibri"/>
                <a:cs typeface="Times New Roman"/>
              </a:rPr>
              <a:t>)</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a:solidFill>
                  <a:prstClr val="white">
                    <a:lumMod val="10000"/>
                  </a:prstClr>
                </a:solidFill>
                <a:ea typeface="Calibri"/>
                <a:cs typeface="Times New Roman"/>
              </a:rPr>
              <a:t>Affiliation à un Service Externe de Prévention et Protection au Travail (SEPP)</a:t>
            </a:r>
            <a:br>
              <a:rPr lang="fr-FR" sz="2400" dirty="0">
                <a:solidFill>
                  <a:prstClr val="white">
                    <a:lumMod val="10000"/>
                  </a:prstClr>
                </a:solidFill>
                <a:ea typeface="Calibri"/>
                <a:cs typeface="Times New Roman"/>
              </a:rPr>
            </a:br>
            <a:r>
              <a:rPr lang="fr-FR" sz="2000" u="sng" dirty="0">
                <a:solidFill>
                  <a:srgbClr val="0000FF"/>
                </a:solidFill>
                <a:ea typeface="Calibri"/>
                <a:cs typeface="Times New Roman"/>
              </a:rPr>
              <a:t>www.emploi.belgique.be/erkenningenDefault.aspx?id=5040</a:t>
            </a:r>
            <a:r>
              <a:rPr lang="fr-FR" sz="2000" dirty="0">
                <a:solidFill>
                  <a:prstClr val="white">
                    <a:lumMod val="10000"/>
                  </a:prstClr>
                </a:solidFill>
                <a:ea typeface="Calibri"/>
                <a:cs typeface="Times New Roman"/>
              </a:rPr>
              <a:t> </a:t>
            </a:r>
            <a:endParaRPr lang="fr-FR" sz="2000" dirty="0" smtClean="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682749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2673897"/>
            <a:ext cx="7666438" cy="172623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p>
          <a:p>
            <a:pPr>
              <a:buFont typeface="Arial" panose="020B0604020202020204" pitchFamily="34" charset="0"/>
              <a:buNone/>
            </a:pPr>
            <a:r>
              <a:rPr lang="fr-BE" sz="3600" dirty="0" smtClean="0">
                <a:solidFill>
                  <a:srgbClr val="FF0000"/>
                </a:solidFill>
              </a:rPr>
              <a:t>Les cartes belges d’identité et de séjour</a:t>
            </a:r>
            <a:endParaRPr lang="fr-FR" sz="2000" dirty="0" smtClean="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733900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1556792"/>
            <a:ext cx="7760122" cy="38164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BE" sz="6000" dirty="0" smtClean="0">
                <a:sym typeface="Wingdings" panose="05000000000000000000" pitchFamily="2" charset="2"/>
              </a:rPr>
              <a:t></a:t>
            </a:r>
            <a:endParaRPr lang="fr-BE" sz="6000" dirty="0" smtClean="0"/>
          </a:p>
          <a:p>
            <a:pPr algn="ctr">
              <a:buNone/>
            </a:pPr>
            <a:r>
              <a:rPr lang="fr-FR" sz="3600" dirty="0"/>
              <a:t>La plupart des cartes électroniques pour étrangers ont une validité de 5 </a:t>
            </a:r>
            <a:r>
              <a:rPr lang="fr-FR" sz="3600" dirty="0" smtClean="0"/>
              <a:t>ans.</a:t>
            </a:r>
          </a:p>
          <a:p>
            <a:pPr algn="ctr">
              <a:buNone/>
            </a:pPr>
            <a:r>
              <a:rPr lang="fr-FR" sz="3600" dirty="0" smtClean="0"/>
              <a:t>Il </a:t>
            </a:r>
            <a:r>
              <a:rPr lang="fr-FR" sz="3600" dirty="0"/>
              <a:t>ne faut donc pas confondre le </a:t>
            </a:r>
            <a:r>
              <a:rPr lang="fr-FR" sz="3600" b="1" dirty="0"/>
              <a:t>droit au séjour</a:t>
            </a:r>
            <a:r>
              <a:rPr lang="fr-FR" sz="3600" dirty="0"/>
              <a:t> avec le </a:t>
            </a:r>
            <a:r>
              <a:rPr lang="fr-FR" sz="3600" b="1" dirty="0"/>
              <a:t>document de séjour</a:t>
            </a:r>
            <a:r>
              <a:rPr lang="fr-FR" sz="3600" dirty="0"/>
              <a:t>.</a:t>
            </a:r>
            <a:endParaRPr lang="fr-FR" sz="2000" dirty="0" smtClean="0">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135118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pic>
        <p:nvPicPr>
          <p:cNvPr id="13" name="Picture 2"/>
          <p:cNvPicPr>
            <a:picLocks noChangeAspect="1" noChangeArrowheads="1"/>
          </p:cNvPicPr>
          <p:nvPr/>
        </p:nvPicPr>
        <p:blipFill>
          <a:blip r:embed="rId2" cstate="print"/>
          <a:srcRect/>
          <a:stretch>
            <a:fillRect/>
          </a:stretch>
        </p:blipFill>
        <p:spPr bwMode="auto">
          <a:xfrm>
            <a:off x="6942642" y="1914659"/>
            <a:ext cx="2386150" cy="1576812"/>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6912493" y="3895965"/>
            <a:ext cx="2446448" cy="1576812"/>
          </a:xfrm>
          <a:prstGeom prst="rect">
            <a:avLst/>
          </a:prstGeom>
          <a:noFill/>
          <a:ln w="9525">
            <a:noFill/>
            <a:miter lim="800000"/>
            <a:headEnd/>
            <a:tailEnd/>
          </a:ln>
        </p:spPr>
      </p:pic>
      <p:sp>
        <p:nvSpPr>
          <p:cNvPr id="15" name="Espace réservé du contenu 2"/>
          <p:cNvSpPr txBox="1">
            <a:spLocks/>
          </p:cNvSpPr>
          <p:nvPr/>
        </p:nvSpPr>
        <p:spPr>
          <a:xfrm>
            <a:off x="1146860" y="1556792"/>
            <a:ext cx="5422525" cy="39604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A</a:t>
            </a:r>
          </a:p>
          <a:p>
            <a:r>
              <a:rPr lang="fr-BE" sz="2400" dirty="0" smtClean="0">
                <a:solidFill>
                  <a:prstClr val="black"/>
                </a:solidFill>
              </a:rPr>
              <a:t>Certificat d’Inscription au Registre des Etrangers – séjour temporaire</a:t>
            </a:r>
          </a:p>
          <a:p>
            <a:r>
              <a:rPr lang="fr-BE" sz="2400" dirty="0" smtClean="0">
                <a:solidFill>
                  <a:prstClr val="black"/>
                </a:solidFill>
              </a:rPr>
              <a:t>Valable 1 an</a:t>
            </a:r>
          </a:p>
          <a:p>
            <a:r>
              <a:rPr lang="fr-BE" sz="2400" dirty="0" smtClean="0">
                <a:solidFill>
                  <a:prstClr val="black"/>
                </a:solidFill>
              </a:rPr>
              <a:t>Nécessité d’un permis de travail ou d’une carte professionnelle pour exercer une activité professionnelle</a:t>
            </a:r>
          </a:p>
          <a:p>
            <a:r>
              <a:rPr lang="fr-BE" sz="2400" dirty="0" smtClean="0">
                <a:solidFill>
                  <a:prstClr val="black"/>
                </a:solidFill>
              </a:rPr>
              <a:t>Inscription au Registre des Etrangers</a:t>
            </a:r>
          </a:p>
          <a:p>
            <a:endParaRPr lang="fr-BE" dirty="0">
              <a:solidFill>
                <a:srgbClr val="EEECE1"/>
              </a:solidFill>
            </a:endParaRPr>
          </a:p>
        </p:txBody>
      </p:sp>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5526657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484784"/>
            <a:ext cx="5422525" cy="39604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B</a:t>
            </a:r>
          </a:p>
          <a:p>
            <a:r>
              <a:rPr lang="fr-FR" sz="2400" dirty="0">
                <a:solidFill>
                  <a:prstClr val="black"/>
                </a:solidFill>
              </a:rPr>
              <a:t>Certificat d’Inscription au Registre des Etrangers – séjour illimité</a:t>
            </a:r>
          </a:p>
          <a:p>
            <a:r>
              <a:rPr lang="fr-FR" sz="2400" dirty="0">
                <a:solidFill>
                  <a:prstClr val="black"/>
                </a:solidFill>
              </a:rPr>
              <a:t>Valable 5 ans</a:t>
            </a:r>
          </a:p>
          <a:p>
            <a:r>
              <a:rPr lang="fr-FR" sz="2400" dirty="0">
                <a:solidFill>
                  <a:prstClr val="black"/>
                </a:solidFill>
              </a:rPr>
              <a:t>Dispense de permis de travail et de carte professionnelle</a:t>
            </a:r>
          </a:p>
          <a:p>
            <a:r>
              <a:rPr lang="fr-BE" sz="2400" dirty="0" smtClean="0">
                <a:solidFill>
                  <a:prstClr val="black"/>
                </a:solidFill>
              </a:rPr>
              <a:t>Inscription </a:t>
            </a:r>
            <a:r>
              <a:rPr lang="fr-BE" sz="2400" dirty="0">
                <a:solidFill>
                  <a:prstClr val="black"/>
                </a:solidFill>
              </a:rPr>
              <a:t>au Registre des Etrangers</a:t>
            </a:r>
            <a:endParaRPr lang="fr-FR" sz="2400" dirty="0">
              <a:solidFill>
                <a:prstClr val="black"/>
              </a:solidFill>
            </a:endParaRPr>
          </a:p>
          <a:p>
            <a:endParaRPr lang="fr-BE" dirty="0">
              <a:solidFill>
                <a:srgbClr val="EEECE1"/>
              </a:solidFill>
            </a:endParaRPr>
          </a:p>
        </p:txBody>
      </p:sp>
      <p:pic>
        <p:nvPicPr>
          <p:cNvPr id="16" name="Picture 2"/>
          <p:cNvPicPr>
            <a:picLocks noChangeAspect="1" noChangeArrowheads="1"/>
          </p:cNvPicPr>
          <p:nvPr/>
        </p:nvPicPr>
        <p:blipFill>
          <a:blip r:embed="rId2" cstate="print"/>
          <a:srcRect/>
          <a:stretch>
            <a:fillRect/>
          </a:stretch>
        </p:blipFill>
        <p:spPr bwMode="auto">
          <a:xfrm>
            <a:off x="6912493" y="1944650"/>
            <a:ext cx="2446448" cy="1592362"/>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a:off x="6912493" y="3958413"/>
            <a:ext cx="2465439" cy="1578073"/>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812621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77704" y="1556792"/>
            <a:ext cx="5191681" cy="38668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C</a:t>
            </a:r>
          </a:p>
          <a:p>
            <a:r>
              <a:rPr lang="fr-FR" sz="2400" dirty="0">
                <a:solidFill>
                  <a:prstClr val="black"/>
                </a:solidFill>
              </a:rPr>
              <a:t>Carte d’identité pour étrangers</a:t>
            </a:r>
          </a:p>
          <a:p>
            <a:r>
              <a:rPr lang="fr-FR" sz="2400" dirty="0">
                <a:solidFill>
                  <a:prstClr val="black"/>
                </a:solidFill>
              </a:rPr>
              <a:t>Valable 5 ans</a:t>
            </a:r>
          </a:p>
          <a:p>
            <a:r>
              <a:rPr lang="fr-FR" sz="2400" dirty="0">
                <a:solidFill>
                  <a:prstClr val="black"/>
                </a:solidFill>
              </a:rPr>
              <a:t>Inscription au Registre de la Population </a:t>
            </a:r>
            <a:endParaRPr lang="fr-FR" sz="2400" dirty="0" smtClean="0">
              <a:solidFill>
                <a:prstClr val="black"/>
              </a:solidFill>
            </a:endParaRPr>
          </a:p>
          <a:p>
            <a:r>
              <a:rPr lang="fr-FR" sz="2400" dirty="0" smtClean="0">
                <a:solidFill>
                  <a:prstClr val="black"/>
                </a:solidFill>
              </a:rPr>
              <a:t>Obtenue </a:t>
            </a:r>
            <a:r>
              <a:rPr lang="fr-FR" sz="2400" dirty="0">
                <a:solidFill>
                  <a:prstClr val="black"/>
                </a:solidFill>
              </a:rPr>
              <a:t>à la demande de l’étranger (DAE – Annexe16) après un séjour régulier et ininterrompu de 5 ans</a:t>
            </a:r>
          </a:p>
          <a:p>
            <a:endParaRPr lang="fr-BE" dirty="0">
              <a:solidFill>
                <a:srgbClr val="EEECE1"/>
              </a:solidFill>
            </a:endParaRPr>
          </a:p>
        </p:txBody>
      </p:sp>
      <p:pic>
        <p:nvPicPr>
          <p:cNvPr id="18" name="Picture 2"/>
          <p:cNvPicPr>
            <a:picLocks noChangeAspect="1" noChangeArrowheads="1"/>
          </p:cNvPicPr>
          <p:nvPr/>
        </p:nvPicPr>
        <p:blipFill>
          <a:blip r:embed="rId2" cstate="print"/>
          <a:srcRect/>
          <a:stretch>
            <a:fillRect/>
          </a:stretch>
        </p:blipFill>
        <p:spPr bwMode="auto">
          <a:xfrm>
            <a:off x="6914674" y="1927553"/>
            <a:ext cx="2463258" cy="1590754"/>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a:stretch>
            <a:fillRect/>
          </a:stretch>
        </p:blipFill>
        <p:spPr bwMode="auto">
          <a:xfrm>
            <a:off x="6913488" y="3912738"/>
            <a:ext cx="2464444" cy="1662179"/>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038711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3" name="Image 2"/>
          <p:cNvPicPr>
            <a:picLocks noChangeAspect="1"/>
          </p:cNvPicPr>
          <p:nvPr/>
        </p:nvPicPr>
        <p:blipFill rotWithShape="1">
          <a:blip r:embed="rId3"/>
          <a:srcRect l="39823" t="18894" r="31100" b="2667"/>
          <a:stretch/>
        </p:blipFill>
        <p:spPr>
          <a:xfrm>
            <a:off x="8214569" y="443236"/>
            <a:ext cx="1224136" cy="1774998"/>
          </a:xfrm>
          <a:prstGeom prst="rect">
            <a:avLst/>
          </a:prstGeom>
          <a:ln>
            <a:solidFill>
              <a:srgbClr val="FF0000"/>
            </a:solidFill>
          </a:ln>
        </p:spPr>
      </p:pic>
      <p:graphicFrame>
        <p:nvGraphicFramePr>
          <p:cNvPr id="2" name="Object 1"/>
          <p:cNvGraphicFramePr>
            <a:graphicFrameLocks noChangeAspect="1"/>
          </p:cNvGraphicFramePr>
          <p:nvPr>
            <p:extLst>
              <p:ext uri="{D42A27DB-BD31-4B8C-83A1-F6EECF244321}">
                <p14:modId xmlns:p14="http://schemas.microsoft.com/office/powerpoint/2010/main" val="3109288947"/>
              </p:ext>
            </p:extLst>
          </p:nvPr>
        </p:nvGraphicFramePr>
        <p:xfrm>
          <a:off x="848544" y="627690"/>
          <a:ext cx="7272808" cy="340381"/>
        </p:xfrm>
        <a:graphic>
          <a:graphicData uri="http://schemas.openxmlformats.org/presentationml/2006/ole">
            <mc:AlternateContent xmlns:mc="http://schemas.openxmlformats.org/markup-compatibility/2006">
              <mc:Choice xmlns:v="urn:schemas-microsoft-com:vml" Requires="v">
                <p:oleObj spid="_x0000_s3108" name="Worksheet" r:id="rId4" imgW="6105587" imgH="285881" progId="Excel.Sheet.12">
                  <p:embed/>
                </p:oleObj>
              </mc:Choice>
              <mc:Fallback>
                <p:oleObj name="Worksheet" r:id="rId4" imgW="6105587" imgH="285881" progId="Excel.Sheet.12">
                  <p:embed/>
                  <p:pic>
                    <p:nvPicPr>
                      <p:cNvPr id="0" name=""/>
                      <p:cNvPicPr/>
                      <p:nvPr/>
                    </p:nvPicPr>
                    <p:blipFill>
                      <a:blip r:embed="rId5"/>
                      <a:stretch>
                        <a:fillRect/>
                      </a:stretch>
                    </p:blipFill>
                    <p:spPr>
                      <a:xfrm>
                        <a:off x="848544" y="627690"/>
                        <a:ext cx="7272808" cy="34038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66507279"/>
              </p:ext>
            </p:extLst>
          </p:nvPr>
        </p:nvGraphicFramePr>
        <p:xfrm>
          <a:off x="848544" y="1144636"/>
          <a:ext cx="7272808" cy="4810718"/>
        </p:xfrm>
        <a:graphic>
          <a:graphicData uri="http://schemas.openxmlformats.org/presentationml/2006/ole">
            <mc:AlternateContent xmlns:mc="http://schemas.openxmlformats.org/markup-compatibility/2006">
              <mc:Choice xmlns:v="urn:schemas-microsoft-com:vml" Requires="v">
                <p:oleObj spid="_x0000_s3109" name="Worksheet" r:id="rId6" imgW="6105587" imgH="4038495" progId="Excel.Sheet.12">
                  <p:embed/>
                </p:oleObj>
              </mc:Choice>
              <mc:Fallback>
                <p:oleObj name="Worksheet" r:id="rId6" imgW="6105587" imgH="4038495" progId="Excel.Sheet.12">
                  <p:embed/>
                  <p:pic>
                    <p:nvPicPr>
                      <p:cNvPr id="0" name=""/>
                      <p:cNvPicPr/>
                      <p:nvPr/>
                    </p:nvPicPr>
                    <p:blipFill>
                      <a:blip r:embed="rId7"/>
                      <a:stretch>
                        <a:fillRect/>
                      </a:stretch>
                    </p:blipFill>
                    <p:spPr>
                      <a:xfrm>
                        <a:off x="848544" y="1144636"/>
                        <a:ext cx="7272808" cy="4810718"/>
                      </a:xfrm>
                      <a:prstGeom prst="rect">
                        <a:avLst/>
                      </a:prstGeom>
                    </p:spPr>
                  </p:pic>
                </p:oleObj>
              </mc:Fallback>
            </mc:AlternateContent>
          </a:graphicData>
        </a:graphic>
      </p:graphicFrame>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882327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484784"/>
            <a:ext cx="5422525" cy="39604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D</a:t>
            </a:r>
          </a:p>
          <a:p>
            <a:r>
              <a:rPr lang="fr-FR" sz="2400" dirty="0">
                <a:solidFill>
                  <a:prstClr val="black"/>
                </a:solidFill>
              </a:rPr>
              <a:t>Carte pour résident de longue durée dans l’Union Européenne délivrée aux ressortissants non européens</a:t>
            </a:r>
          </a:p>
          <a:p>
            <a:r>
              <a:rPr lang="fr-FR" sz="2400" dirty="0">
                <a:solidFill>
                  <a:prstClr val="black"/>
                </a:solidFill>
              </a:rPr>
              <a:t>Valable 5 ans</a:t>
            </a:r>
          </a:p>
          <a:p>
            <a:r>
              <a:rPr lang="fr-FR" sz="2400" dirty="0">
                <a:solidFill>
                  <a:prstClr val="black"/>
                </a:solidFill>
              </a:rPr>
              <a:t>Inscription au Registre de la Population</a:t>
            </a:r>
          </a:p>
        </p:txBody>
      </p:sp>
      <p:pic>
        <p:nvPicPr>
          <p:cNvPr id="16" name="Picture 2"/>
          <p:cNvPicPr>
            <a:picLocks noChangeAspect="1" noChangeArrowheads="1"/>
          </p:cNvPicPr>
          <p:nvPr/>
        </p:nvPicPr>
        <p:blipFill>
          <a:blip r:embed="rId2" cstate="print"/>
          <a:srcRect/>
          <a:stretch>
            <a:fillRect/>
          </a:stretch>
        </p:blipFill>
        <p:spPr bwMode="auto">
          <a:xfrm>
            <a:off x="6913488" y="1914659"/>
            <a:ext cx="2464444" cy="1554717"/>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rot="10800000">
            <a:off x="6927567" y="3717032"/>
            <a:ext cx="2450365" cy="1557152"/>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963719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052736"/>
            <a:ext cx="5645775" cy="46759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E – Annexe 8</a:t>
            </a:r>
          </a:p>
          <a:p>
            <a:r>
              <a:rPr lang="fr-FR" sz="2400" dirty="0" smtClean="0">
                <a:solidFill>
                  <a:prstClr val="black"/>
                </a:solidFill>
              </a:rPr>
              <a:t>Carte pour citoyen européen venant en Belgique pour un séjour de  plus de 3 mois</a:t>
            </a:r>
          </a:p>
          <a:p>
            <a:r>
              <a:rPr lang="fr-FR" sz="2400" dirty="0" smtClean="0">
                <a:solidFill>
                  <a:prstClr val="black"/>
                </a:solidFill>
              </a:rPr>
              <a:t>Attestation </a:t>
            </a:r>
            <a:r>
              <a:rPr lang="fr-FR" sz="2400" dirty="0">
                <a:solidFill>
                  <a:prstClr val="black"/>
                </a:solidFill>
              </a:rPr>
              <a:t>d’Enregistrement</a:t>
            </a:r>
          </a:p>
          <a:p>
            <a:r>
              <a:rPr lang="fr-FR" sz="2400" dirty="0">
                <a:solidFill>
                  <a:prstClr val="black"/>
                </a:solidFill>
              </a:rPr>
              <a:t>Valable 5 ans</a:t>
            </a:r>
          </a:p>
          <a:p>
            <a:r>
              <a:rPr lang="fr-FR" sz="2400" dirty="0">
                <a:solidFill>
                  <a:prstClr val="black"/>
                </a:solidFill>
              </a:rPr>
              <a:t>Annexe 8 sous forme papier A4 - sans photo). Ce document doit être produit conjointement avec un document d’identité national </a:t>
            </a:r>
          </a:p>
          <a:p>
            <a:r>
              <a:rPr lang="fr-BE" sz="2400" dirty="0">
                <a:solidFill>
                  <a:prstClr val="black"/>
                </a:solidFill>
              </a:rPr>
              <a:t>Inscription au Registre des Etrangers</a:t>
            </a:r>
            <a:endParaRPr lang="fr-FR" sz="2400" dirty="0">
              <a:solidFill>
                <a:prstClr val="black"/>
              </a:solidFill>
            </a:endParaRPr>
          </a:p>
        </p:txBody>
      </p:sp>
      <p:pic>
        <p:nvPicPr>
          <p:cNvPr id="18" name="Picture 2"/>
          <p:cNvPicPr>
            <a:picLocks noChangeAspect="1" noChangeArrowheads="1"/>
          </p:cNvPicPr>
          <p:nvPr/>
        </p:nvPicPr>
        <p:blipFill>
          <a:blip r:embed="rId2" cstate="print"/>
          <a:srcRect/>
          <a:stretch>
            <a:fillRect/>
          </a:stretch>
        </p:blipFill>
        <p:spPr bwMode="auto">
          <a:xfrm>
            <a:off x="6925240" y="913241"/>
            <a:ext cx="2450365" cy="1536151"/>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a:stretch>
            <a:fillRect/>
          </a:stretch>
        </p:blipFill>
        <p:spPr bwMode="auto">
          <a:xfrm>
            <a:off x="6925240" y="2668884"/>
            <a:ext cx="2452692" cy="1510396"/>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6927687" y="4398772"/>
            <a:ext cx="2317640" cy="1584027"/>
          </a:xfrm>
          <a:prstGeom prst="rect">
            <a:avLst/>
          </a:prstGeom>
          <a:noFill/>
          <a:ln w="9525">
            <a:noFill/>
            <a:miter lim="800000"/>
            <a:headEnd/>
            <a:tailEnd/>
          </a:ln>
        </p:spPr>
      </p:pic>
      <p:sp>
        <p:nvSpPr>
          <p:cNvPr id="8"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9" name="Image 279">
            <a:extLst>
              <a:ext uri="{FF2B5EF4-FFF2-40B4-BE49-F238E27FC236}">
                <a16:creationId xmlns="" xmlns:a16="http://schemas.microsoft.com/office/drawing/2014/main" id="{3EE30966-CEB0-4C38-9983-56B7D729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484300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124744"/>
            <a:ext cx="5422525" cy="46805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E+ – Annexe 8 bis</a:t>
            </a:r>
          </a:p>
          <a:p>
            <a:r>
              <a:rPr lang="fr-FR" sz="2200" dirty="0">
                <a:solidFill>
                  <a:prstClr val="black"/>
                </a:solidFill>
              </a:rPr>
              <a:t>Document attestant la permanence du séjour</a:t>
            </a:r>
          </a:p>
          <a:p>
            <a:r>
              <a:rPr lang="fr-FR" sz="2200" dirty="0">
                <a:solidFill>
                  <a:prstClr val="black"/>
                </a:solidFill>
              </a:rPr>
              <a:t>Valable 5 ans</a:t>
            </a:r>
          </a:p>
          <a:p>
            <a:r>
              <a:rPr lang="fr-FR" sz="2200" dirty="0">
                <a:solidFill>
                  <a:prstClr val="black"/>
                </a:solidFill>
              </a:rPr>
              <a:t>Annexe 8bis sous forme papier A4 - sans photo. Doit être produit conjointement avec un document d’identité national </a:t>
            </a:r>
          </a:p>
          <a:p>
            <a:r>
              <a:rPr lang="fr-FR" sz="2200" dirty="0">
                <a:solidFill>
                  <a:prstClr val="black"/>
                </a:solidFill>
              </a:rPr>
              <a:t>Obtenue après 3 ans de séjour ininterrompu sur base des dispositions du chapitre propre aux Européens et aux membres de famille</a:t>
            </a:r>
          </a:p>
          <a:p>
            <a:r>
              <a:rPr lang="fr-FR" sz="2000" dirty="0">
                <a:solidFill>
                  <a:prstClr val="black"/>
                </a:solidFill>
              </a:rPr>
              <a:t>Inscription au Registre de la Population</a:t>
            </a:r>
            <a:endParaRPr lang="fr-FR" sz="2200" dirty="0">
              <a:solidFill>
                <a:prstClr val="black"/>
              </a:solidFill>
            </a:endParaRPr>
          </a:p>
        </p:txBody>
      </p:sp>
      <p:pic>
        <p:nvPicPr>
          <p:cNvPr id="16" name="Picture 2"/>
          <p:cNvPicPr>
            <a:picLocks noChangeAspect="1" noChangeArrowheads="1"/>
          </p:cNvPicPr>
          <p:nvPr/>
        </p:nvPicPr>
        <p:blipFill>
          <a:blip r:embed="rId2" cstate="print"/>
          <a:srcRect/>
          <a:stretch>
            <a:fillRect/>
          </a:stretch>
        </p:blipFill>
        <p:spPr bwMode="auto">
          <a:xfrm rot="10800000">
            <a:off x="6993971" y="1046544"/>
            <a:ext cx="2452692" cy="1544287"/>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a:stretch>
            <a:fillRect/>
          </a:stretch>
        </p:blipFill>
        <p:spPr bwMode="auto">
          <a:xfrm rot="10568494">
            <a:off x="7041061" y="2830096"/>
            <a:ext cx="2401291" cy="1666568"/>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srcRect/>
          <a:stretch>
            <a:fillRect/>
          </a:stretch>
        </p:blipFill>
        <p:spPr bwMode="auto">
          <a:xfrm>
            <a:off x="7015344" y="4850657"/>
            <a:ext cx="2480360" cy="1186975"/>
          </a:xfrm>
          <a:prstGeom prst="rect">
            <a:avLst/>
          </a:prstGeom>
          <a:noFill/>
          <a:ln w="9525">
            <a:noFill/>
            <a:miter lim="800000"/>
            <a:headEnd/>
            <a:tailEnd/>
          </a:ln>
        </p:spPr>
      </p:pic>
      <p:sp>
        <p:nvSpPr>
          <p:cNvPr id="8"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9" name="Image 279">
            <a:extLst>
              <a:ext uri="{FF2B5EF4-FFF2-40B4-BE49-F238E27FC236}">
                <a16:creationId xmlns="" xmlns:a16="http://schemas.microsoft.com/office/drawing/2014/main" id="{3EE30966-CEB0-4C38-9983-56B7D729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349332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77704" y="1556792"/>
            <a:ext cx="5191681" cy="38668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F</a:t>
            </a:r>
          </a:p>
          <a:p>
            <a:r>
              <a:rPr lang="fr-FR" sz="2400" dirty="0">
                <a:solidFill>
                  <a:prstClr val="black"/>
                </a:solidFill>
              </a:rPr>
              <a:t>« Carte de séjour de membre de la famille d’un citoyen de l’Union » délivrée aux ressortissants non européens membre de la famille d’un ressortissant belge ou UE</a:t>
            </a:r>
          </a:p>
          <a:p>
            <a:r>
              <a:rPr lang="fr-FR" sz="2400" dirty="0">
                <a:solidFill>
                  <a:prstClr val="black"/>
                </a:solidFill>
              </a:rPr>
              <a:t>Valable 5 ans</a:t>
            </a:r>
          </a:p>
          <a:p>
            <a:r>
              <a:rPr lang="fr-BE" sz="2400" dirty="0">
                <a:solidFill>
                  <a:prstClr val="black"/>
                </a:solidFill>
              </a:rPr>
              <a:t>Inscription au Registre des Etrangers</a:t>
            </a:r>
            <a:endParaRPr lang="fr-FR" sz="2400" dirty="0">
              <a:solidFill>
                <a:prstClr val="black"/>
              </a:solidFill>
            </a:endParaRPr>
          </a:p>
        </p:txBody>
      </p:sp>
      <p:pic>
        <p:nvPicPr>
          <p:cNvPr id="18" name="Picture 2"/>
          <p:cNvPicPr>
            <a:picLocks noChangeAspect="1" noChangeArrowheads="1"/>
          </p:cNvPicPr>
          <p:nvPr/>
        </p:nvPicPr>
        <p:blipFill>
          <a:blip r:embed="rId2" cstate="print"/>
          <a:srcRect/>
          <a:stretch>
            <a:fillRect/>
          </a:stretch>
        </p:blipFill>
        <p:spPr bwMode="auto">
          <a:xfrm rot="10800000">
            <a:off x="6993972" y="1967461"/>
            <a:ext cx="2383960" cy="1552130"/>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a:stretch>
            <a:fillRect/>
          </a:stretch>
        </p:blipFill>
        <p:spPr bwMode="auto">
          <a:xfrm rot="10573240">
            <a:off x="7041616" y="3923476"/>
            <a:ext cx="2337264" cy="1522763"/>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233099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124744"/>
            <a:ext cx="5390317" cy="49685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Carte F+</a:t>
            </a:r>
          </a:p>
          <a:p>
            <a:r>
              <a:rPr lang="fr-FR" sz="2400" dirty="0">
                <a:solidFill>
                  <a:prstClr val="black"/>
                </a:solidFill>
              </a:rPr>
              <a:t>« Carte de séjour permanent de membre de  la famille d’un citoyen de l’Union » délivrée aux  ressortissants non européens</a:t>
            </a:r>
          </a:p>
          <a:p>
            <a:r>
              <a:rPr lang="fr-FR" sz="2400" dirty="0">
                <a:solidFill>
                  <a:prstClr val="black"/>
                </a:solidFill>
              </a:rPr>
              <a:t>Obtenue après 3 ans de séjour ininterrompu sur base des dispositions du chapitre propre aux Européens et aux membres de famille + condition d’installation commune pendant cette période</a:t>
            </a:r>
          </a:p>
          <a:p>
            <a:r>
              <a:rPr lang="fr-FR" sz="2400" dirty="0">
                <a:solidFill>
                  <a:prstClr val="black"/>
                </a:solidFill>
              </a:rPr>
              <a:t>Inscription au </a:t>
            </a:r>
            <a:r>
              <a:rPr lang="fr-FR" sz="2400" dirty="0" smtClean="0">
                <a:solidFill>
                  <a:prstClr val="black"/>
                </a:solidFill>
              </a:rPr>
              <a:t>Registre de la Population</a:t>
            </a:r>
            <a:endParaRPr lang="fr-FR" sz="2400" dirty="0">
              <a:solidFill>
                <a:prstClr val="black"/>
              </a:solidFill>
            </a:endParaRPr>
          </a:p>
        </p:txBody>
      </p:sp>
      <p:pic>
        <p:nvPicPr>
          <p:cNvPr id="16" name="Picture 2"/>
          <p:cNvPicPr>
            <a:picLocks noChangeAspect="1" noChangeArrowheads="1"/>
          </p:cNvPicPr>
          <p:nvPr/>
        </p:nvPicPr>
        <p:blipFill>
          <a:blip r:embed="rId2" cstate="print"/>
          <a:srcRect/>
          <a:stretch>
            <a:fillRect/>
          </a:stretch>
        </p:blipFill>
        <p:spPr bwMode="auto">
          <a:xfrm rot="10800000">
            <a:off x="7028084" y="2046864"/>
            <a:ext cx="2349848" cy="1490148"/>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rot="10800000">
            <a:off x="7003024" y="4005064"/>
            <a:ext cx="2427524" cy="1548991"/>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2222686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484784"/>
            <a:ext cx="5515497" cy="43924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BE" sz="3600" dirty="0" smtClean="0">
                <a:solidFill>
                  <a:srgbClr val="FF0000"/>
                </a:solidFill>
              </a:rPr>
              <a:t>Carte H</a:t>
            </a:r>
          </a:p>
          <a:p>
            <a:r>
              <a:rPr lang="fr-FR" sz="2400" dirty="0" smtClean="0">
                <a:solidFill>
                  <a:prstClr val="black"/>
                </a:solidFill>
              </a:rPr>
              <a:t>Carte bleue européenne</a:t>
            </a:r>
            <a:endParaRPr lang="fr-FR" sz="2400" dirty="0">
              <a:solidFill>
                <a:prstClr val="black"/>
              </a:solidFill>
            </a:endParaRPr>
          </a:p>
          <a:p>
            <a:r>
              <a:rPr lang="fr-FR" sz="2400" dirty="0">
                <a:solidFill>
                  <a:prstClr val="black"/>
                </a:solidFill>
              </a:rPr>
              <a:t>Travailleurs hautement qualifiés ressortissant d’un pays tiers à l’Union européenne qui atteste d’un droit de séjour </a:t>
            </a:r>
            <a:r>
              <a:rPr lang="fr-FR" sz="2400" dirty="0" smtClean="0">
                <a:solidFill>
                  <a:prstClr val="black"/>
                </a:solidFill>
              </a:rPr>
              <a:t>limité</a:t>
            </a:r>
          </a:p>
          <a:p>
            <a:r>
              <a:rPr lang="fr-FR" sz="2400" dirty="0" smtClean="0">
                <a:solidFill>
                  <a:prstClr val="black"/>
                </a:solidFill>
              </a:rPr>
              <a:t>Durée </a:t>
            </a:r>
            <a:r>
              <a:rPr lang="fr-FR" sz="2400" dirty="0">
                <a:solidFill>
                  <a:prstClr val="black"/>
                </a:solidFill>
              </a:rPr>
              <a:t>de 13 mois renouvelable une fois. Après 2 ans, </a:t>
            </a:r>
            <a:r>
              <a:rPr lang="fr-FR" sz="2400" dirty="0" smtClean="0">
                <a:solidFill>
                  <a:prstClr val="black"/>
                </a:solidFill>
              </a:rPr>
              <a:t>carte attribuée </a:t>
            </a:r>
            <a:r>
              <a:rPr lang="fr-FR" sz="2400" dirty="0">
                <a:solidFill>
                  <a:prstClr val="black"/>
                </a:solidFill>
              </a:rPr>
              <a:t>pour 3 ans</a:t>
            </a:r>
            <a:endParaRPr lang="fr-FR" sz="2400" dirty="0" smtClean="0">
              <a:solidFill>
                <a:prstClr val="black"/>
              </a:solidFill>
            </a:endParaRPr>
          </a:p>
          <a:p>
            <a:r>
              <a:rPr lang="fr-BE" sz="2400" dirty="0">
                <a:solidFill>
                  <a:prstClr val="black"/>
                </a:solidFill>
              </a:rPr>
              <a:t>Inscription au Registre des Etrangers</a:t>
            </a:r>
            <a:endParaRPr lang="fr-FR" sz="2400" dirty="0">
              <a:solidFill>
                <a:prstClr val="black"/>
              </a:solidFill>
            </a:endParaRPr>
          </a:p>
        </p:txBody>
      </p:sp>
      <p:pic>
        <p:nvPicPr>
          <p:cNvPr id="13" name="Picture 12"/>
          <p:cNvPicPr>
            <a:picLocks noChangeAspect="1"/>
          </p:cNvPicPr>
          <p:nvPr/>
        </p:nvPicPr>
        <p:blipFill>
          <a:blip r:embed="rId2"/>
          <a:stretch>
            <a:fillRect/>
          </a:stretch>
        </p:blipFill>
        <p:spPr>
          <a:xfrm>
            <a:off x="6890818" y="1897627"/>
            <a:ext cx="2539730" cy="1592014"/>
          </a:xfrm>
          <a:prstGeom prst="rect">
            <a:avLst/>
          </a:prstGeom>
        </p:spPr>
      </p:pic>
      <p:sp>
        <p:nvSpPr>
          <p:cNvPr id="6"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3934081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383084705"/>
              </p:ext>
            </p:extLst>
          </p:nvPr>
        </p:nvGraphicFramePr>
        <p:xfrm>
          <a:off x="1064568" y="768601"/>
          <a:ext cx="7560840" cy="353861"/>
        </p:xfrm>
        <a:graphic>
          <a:graphicData uri="http://schemas.openxmlformats.org/presentationml/2006/ole">
            <mc:AlternateContent xmlns:mc="http://schemas.openxmlformats.org/markup-compatibility/2006">
              <mc:Choice xmlns:v="urn:schemas-microsoft-com:vml" Requires="v">
                <p:oleObj spid="_x0000_s4150"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064568" y="768601"/>
                        <a:ext cx="7560840" cy="35386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37317289"/>
              </p:ext>
            </p:extLst>
          </p:nvPr>
        </p:nvGraphicFramePr>
        <p:xfrm>
          <a:off x="1064568" y="1268760"/>
          <a:ext cx="7560840" cy="3314502"/>
        </p:xfrm>
        <a:graphic>
          <a:graphicData uri="http://schemas.openxmlformats.org/presentationml/2006/ole">
            <mc:AlternateContent xmlns:mc="http://schemas.openxmlformats.org/markup-compatibility/2006">
              <mc:Choice xmlns:v="urn:schemas-microsoft-com:vml" Requires="v">
                <p:oleObj spid="_x0000_s4151" name="Worksheet" r:id="rId5" imgW="6105587" imgH="2676354" progId="Excel.Sheet.12">
                  <p:embed/>
                </p:oleObj>
              </mc:Choice>
              <mc:Fallback>
                <p:oleObj name="Worksheet" r:id="rId5" imgW="6105587" imgH="2676354" progId="Excel.Sheet.12">
                  <p:embed/>
                  <p:pic>
                    <p:nvPicPr>
                      <p:cNvPr id="0" name=""/>
                      <p:cNvPicPr/>
                      <p:nvPr/>
                    </p:nvPicPr>
                    <p:blipFill>
                      <a:blip r:embed="rId6"/>
                      <a:stretch>
                        <a:fillRect/>
                      </a:stretch>
                    </p:blipFill>
                    <p:spPr>
                      <a:xfrm>
                        <a:off x="1064568" y="1268760"/>
                        <a:ext cx="7560840" cy="331450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93495408"/>
              </p:ext>
            </p:extLst>
          </p:nvPr>
        </p:nvGraphicFramePr>
        <p:xfrm>
          <a:off x="1064568" y="4606874"/>
          <a:ext cx="7560840" cy="1439036"/>
        </p:xfrm>
        <a:graphic>
          <a:graphicData uri="http://schemas.openxmlformats.org/presentationml/2006/ole">
            <mc:AlternateContent xmlns:mc="http://schemas.openxmlformats.org/markup-compatibility/2006">
              <mc:Choice xmlns:v="urn:schemas-microsoft-com:vml" Requires="v">
                <p:oleObj spid="_x0000_s4152" name="Worksheet" r:id="rId7" imgW="6105587" imgH="1162024" progId="Excel.Sheet.12">
                  <p:embed/>
                </p:oleObj>
              </mc:Choice>
              <mc:Fallback>
                <p:oleObj name="Worksheet" r:id="rId7" imgW="6105587" imgH="1162024" progId="Excel.Sheet.12">
                  <p:embed/>
                  <p:pic>
                    <p:nvPicPr>
                      <p:cNvPr id="0" name=""/>
                      <p:cNvPicPr/>
                      <p:nvPr/>
                    </p:nvPicPr>
                    <p:blipFill>
                      <a:blip r:embed="rId8"/>
                      <a:stretch>
                        <a:fillRect/>
                      </a:stretch>
                    </p:blipFill>
                    <p:spPr>
                      <a:xfrm>
                        <a:off x="1064568" y="4606874"/>
                        <a:ext cx="7560840" cy="1439036"/>
                      </a:xfrm>
                      <a:prstGeom prst="rect">
                        <a:avLst/>
                      </a:prstGeom>
                    </p:spPr>
                  </p:pic>
                </p:oleObj>
              </mc:Fallback>
            </mc:AlternateContent>
          </a:graphicData>
        </a:graphic>
      </p:graphicFrame>
      <p:pic>
        <p:nvPicPr>
          <p:cNvPr id="8" name="Image 279">
            <a:extLst>
              <a:ext uri="{FF2B5EF4-FFF2-40B4-BE49-F238E27FC236}">
                <a16:creationId xmlns="" xmlns:a16="http://schemas.microsoft.com/office/drawing/2014/main"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265066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2"/>
          <a:stretch>
            <a:fillRect/>
          </a:stretch>
        </p:blipFill>
        <p:spPr>
          <a:xfrm>
            <a:off x="1135043" y="932557"/>
            <a:ext cx="7202333" cy="336202"/>
          </a:xfrm>
          <a:prstGeom prst="rect">
            <a:avLst/>
          </a:prstGeom>
        </p:spPr>
      </p:pic>
      <p:pic>
        <p:nvPicPr>
          <p:cNvPr id="8" name="Picture 7"/>
          <p:cNvPicPr>
            <a:picLocks noChangeAspect="1"/>
          </p:cNvPicPr>
          <p:nvPr/>
        </p:nvPicPr>
        <p:blipFill>
          <a:blip r:embed="rId3"/>
          <a:stretch>
            <a:fillRect/>
          </a:stretch>
        </p:blipFill>
        <p:spPr>
          <a:xfrm>
            <a:off x="1135043" y="1556792"/>
            <a:ext cx="7202333" cy="310172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9384" y="575881"/>
            <a:ext cx="1234959" cy="1738091"/>
          </a:xfrm>
          <a:prstGeom prst="rect">
            <a:avLst/>
          </a:prstGeom>
        </p:spPr>
      </p:pic>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766071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2"/>
          <a:stretch>
            <a:fillRect/>
          </a:stretch>
        </p:blipFill>
        <p:spPr>
          <a:xfrm>
            <a:off x="1568624" y="483952"/>
            <a:ext cx="6840760" cy="319323"/>
          </a:xfrm>
          <a:prstGeom prst="rect">
            <a:avLst/>
          </a:prstGeom>
        </p:spPr>
      </p:pic>
      <p:pic>
        <p:nvPicPr>
          <p:cNvPr id="5" name="Picture 4"/>
          <p:cNvPicPr>
            <a:picLocks noChangeAspect="1"/>
          </p:cNvPicPr>
          <p:nvPr/>
        </p:nvPicPr>
        <p:blipFill>
          <a:blip r:embed="rId3"/>
          <a:stretch>
            <a:fillRect/>
          </a:stretch>
        </p:blipFill>
        <p:spPr>
          <a:xfrm>
            <a:off x="1568624" y="931743"/>
            <a:ext cx="6840760" cy="5809625"/>
          </a:xfrm>
          <a:prstGeom prst="rect">
            <a:avLst/>
          </a:prstGeom>
        </p:spPr>
      </p:pic>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2712768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1171724006"/>
              </p:ext>
            </p:extLst>
          </p:nvPr>
        </p:nvGraphicFramePr>
        <p:xfrm>
          <a:off x="1135044" y="843233"/>
          <a:ext cx="7274038" cy="340438"/>
        </p:xfrm>
        <a:graphic>
          <a:graphicData uri="http://schemas.openxmlformats.org/presentationml/2006/ole">
            <mc:AlternateContent xmlns:mc="http://schemas.openxmlformats.org/markup-compatibility/2006">
              <mc:Choice xmlns:v="urn:schemas-microsoft-com:vml" Requires="v">
                <p:oleObj spid="_x0000_s25617"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135044" y="843233"/>
                        <a:ext cx="7274038" cy="340438"/>
                      </a:xfrm>
                      <a:prstGeom prst="rect">
                        <a:avLst/>
                      </a:prstGeom>
                    </p:spPr>
                  </p:pic>
                </p:oleObj>
              </mc:Fallback>
            </mc:AlternateContent>
          </a:graphicData>
        </a:graphic>
      </p:graphicFrame>
      <p:pic>
        <p:nvPicPr>
          <p:cNvPr id="2" name="Picture 1"/>
          <p:cNvPicPr>
            <a:picLocks noChangeAspect="1"/>
          </p:cNvPicPr>
          <p:nvPr/>
        </p:nvPicPr>
        <p:blipFill>
          <a:blip r:embed="rId5"/>
          <a:stretch>
            <a:fillRect/>
          </a:stretch>
        </p:blipFill>
        <p:spPr>
          <a:xfrm>
            <a:off x="1135044" y="1641030"/>
            <a:ext cx="7274036" cy="28806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081" y="413672"/>
            <a:ext cx="1234957" cy="1760470"/>
          </a:xfrm>
          <a:prstGeom prst="rect">
            <a:avLst/>
          </a:prstGeom>
        </p:spPr>
      </p:pic>
      <p:pic>
        <p:nvPicPr>
          <p:cNvPr id="7" name="Image 279">
            <a:extLst>
              <a:ext uri="{FF2B5EF4-FFF2-40B4-BE49-F238E27FC236}">
                <a16:creationId xmlns="" xmlns:a16="http://schemas.microsoft.com/office/drawing/2014/main"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4260671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70164633"/>
              </p:ext>
            </p:extLst>
          </p:nvPr>
        </p:nvGraphicFramePr>
        <p:xfrm>
          <a:off x="1818434" y="332656"/>
          <a:ext cx="6950990" cy="325320"/>
        </p:xfrm>
        <a:graphic>
          <a:graphicData uri="http://schemas.openxmlformats.org/presentationml/2006/ole">
            <mc:AlternateContent xmlns:mc="http://schemas.openxmlformats.org/markup-compatibility/2006">
              <mc:Choice xmlns:v="urn:schemas-microsoft-com:vml" Requires="v">
                <p:oleObj spid="_x0000_s26640" name="Worksheet" r:id="rId3" imgW="6105587" imgH="285881" progId="Excel.Sheet.12">
                  <p:embed/>
                </p:oleObj>
              </mc:Choice>
              <mc:Fallback>
                <p:oleObj name="Worksheet" r:id="rId3" imgW="6105587" imgH="285881" progId="Excel.Sheet.12">
                  <p:embed/>
                  <p:pic>
                    <p:nvPicPr>
                      <p:cNvPr id="0" name=""/>
                      <p:cNvPicPr/>
                      <p:nvPr/>
                    </p:nvPicPr>
                    <p:blipFill>
                      <a:blip r:embed="rId4"/>
                      <a:stretch>
                        <a:fillRect/>
                      </a:stretch>
                    </p:blipFill>
                    <p:spPr>
                      <a:xfrm>
                        <a:off x="1818434" y="332656"/>
                        <a:ext cx="6950990" cy="325320"/>
                      </a:xfrm>
                      <a:prstGeom prst="rect">
                        <a:avLst/>
                      </a:prstGeom>
                    </p:spPr>
                  </p:pic>
                </p:oleObj>
              </mc:Fallback>
            </mc:AlternateContent>
          </a:graphicData>
        </a:graphic>
      </p:graphicFrame>
      <p:pic>
        <p:nvPicPr>
          <p:cNvPr id="2" name="Picture 1"/>
          <p:cNvPicPr>
            <a:picLocks noChangeAspect="1"/>
          </p:cNvPicPr>
          <p:nvPr/>
        </p:nvPicPr>
        <p:blipFill>
          <a:blip r:embed="rId5"/>
          <a:stretch>
            <a:fillRect/>
          </a:stretch>
        </p:blipFill>
        <p:spPr>
          <a:xfrm>
            <a:off x="1818434" y="771639"/>
            <a:ext cx="6950990" cy="5892773"/>
          </a:xfrm>
          <a:prstGeom prst="rect">
            <a:avLst/>
          </a:prstGeom>
        </p:spPr>
      </p:pic>
      <p:pic>
        <p:nvPicPr>
          <p:cNvPr id="6" name="Image 279">
            <a:extLst>
              <a:ext uri="{FF2B5EF4-FFF2-40B4-BE49-F238E27FC236}">
                <a16:creationId xmlns="" xmlns:a16="http://schemas.microsoft.com/office/drawing/2014/main" id="{3EE30966-CEB0-4C38-9983-56B7D7292F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677" y="73106"/>
            <a:ext cx="642443" cy="370130"/>
          </a:xfrm>
          <a:prstGeom prst="rect">
            <a:avLst/>
          </a:prstGeom>
        </p:spPr>
      </p:pic>
    </p:spTree>
    <p:extLst>
      <p:ext uri="{BB962C8B-B14F-4D97-AF65-F5344CB8AC3E}">
        <p14:creationId xmlns:p14="http://schemas.microsoft.com/office/powerpoint/2010/main" val="1458943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3119</TotalTime>
  <Words>1854</Words>
  <Application>Microsoft Office PowerPoint</Application>
  <PresentationFormat>A4 Paper (210x297 mm)</PresentationFormat>
  <Paragraphs>254</Paragraphs>
  <Slides>45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3" baseType="lpstr">
      <vt:lpstr>Arial</vt:lpstr>
      <vt:lpstr>Calibri</vt:lpstr>
      <vt:lpstr>Courier New</vt:lpstr>
      <vt:lpstr>Lucida Handwriting</vt:lpstr>
      <vt:lpstr>Times New Roman</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ADEB</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Gauthier Van Vyve;florence.brocal@bpc.be</dc:creator>
  <cp:lastModifiedBy>Vanvyve, Gauthier</cp:lastModifiedBy>
  <cp:revision>147</cp:revision>
  <cp:lastPrinted>2018-09-21T14:14:44Z</cp:lastPrinted>
  <dcterms:created xsi:type="dcterms:W3CDTF">2014-03-18T08:54:34Z</dcterms:created>
  <dcterms:modified xsi:type="dcterms:W3CDTF">2019-02-07T12:34:32Z</dcterms:modified>
</cp:coreProperties>
</file>