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7"/>
  </p:handoutMasterIdLst>
  <p:sldIdLst>
    <p:sldId id="307" r:id="rId2"/>
    <p:sldId id="257" r:id="rId3"/>
    <p:sldId id="287" r:id="rId4"/>
    <p:sldId id="288" r:id="rId5"/>
    <p:sldId id="258" r:id="rId6"/>
    <p:sldId id="262" r:id="rId7"/>
    <p:sldId id="300" r:id="rId8"/>
    <p:sldId id="302" r:id="rId9"/>
    <p:sldId id="303" r:id="rId10"/>
    <p:sldId id="263" r:id="rId11"/>
    <p:sldId id="289" r:id="rId12"/>
    <p:sldId id="264" r:id="rId13"/>
    <p:sldId id="265" r:id="rId14"/>
    <p:sldId id="290" r:id="rId15"/>
    <p:sldId id="291" r:id="rId16"/>
    <p:sldId id="266" r:id="rId17"/>
    <p:sldId id="292" r:id="rId18"/>
    <p:sldId id="267" r:id="rId19"/>
    <p:sldId id="268" r:id="rId20"/>
    <p:sldId id="293" r:id="rId21"/>
    <p:sldId id="295" r:id="rId22"/>
    <p:sldId id="294" r:id="rId23"/>
    <p:sldId id="269" r:id="rId24"/>
    <p:sldId id="296" r:id="rId25"/>
    <p:sldId id="271" r:id="rId26"/>
    <p:sldId id="297" r:id="rId27"/>
    <p:sldId id="270" r:id="rId28"/>
    <p:sldId id="298" r:id="rId29"/>
    <p:sldId id="261" r:id="rId30"/>
    <p:sldId id="260" r:id="rId31"/>
    <p:sldId id="272" r:id="rId32"/>
    <p:sldId id="273" r:id="rId33"/>
    <p:sldId id="274" r:id="rId34"/>
    <p:sldId id="275" r:id="rId35"/>
    <p:sldId id="276" r:id="rId36"/>
    <p:sldId id="285" r:id="rId37"/>
    <p:sldId id="277" r:id="rId38"/>
    <p:sldId id="278" r:id="rId39"/>
    <p:sldId id="279" r:id="rId40"/>
    <p:sldId id="280" r:id="rId41"/>
    <p:sldId id="281" r:id="rId42"/>
    <p:sldId id="282" r:id="rId43"/>
    <p:sldId id="283" r:id="rId44"/>
    <p:sldId id="284" r:id="rId45"/>
    <p:sldId id="286" r:id="rId46"/>
  </p:sldIdLst>
  <p:sldSz cx="9906000" cy="6858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DAFF"/>
    <a:srgbClr val="5BD4FF"/>
    <a:srgbClr val="1DC4FF"/>
    <a:srgbClr val="FFFFFF"/>
    <a:srgbClr val="FFF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23" autoAdjust="0"/>
  </p:normalViewPr>
  <p:slideViewPr>
    <p:cSldViewPr>
      <p:cViewPr varScale="1">
        <p:scale>
          <a:sx n="82" d="100"/>
          <a:sy n="82" d="100"/>
        </p:scale>
        <p:origin x="1452" y="96"/>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image" Target="../media/image90.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image" Target="../media/image90.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image" Target="../media/image9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image" Target="../media/image97.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image" Target="../media/image97.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image" Target="../media/image9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5.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image" Target="../media/image103.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image" Target="../media/image105.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image" Target="../media/image108.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image" Target="../media/image108.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image" Target="../media/image111.emf"/><Relationship Id="rId4" Type="http://schemas.openxmlformats.org/officeDocument/2006/relationships/image" Target="../media/image114.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5.emf"/><Relationship Id="rId1" Type="http://schemas.openxmlformats.org/officeDocument/2006/relationships/image" Target="../media/image11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8.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image" Target="../media/image78.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image" Target="../media/image8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EE20806-EE8D-4276-A753-AA35B9945D88}" type="datetimeFigureOut">
              <a:rPr lang="en-US" smtClean="0"/>
              <a:t>2/7/2019</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C53E799D-F780-410A-8D06-4485882F1CB4}" type="slidenum">
              <a:rPr lang="en-US" smtClean="0"/>
              <a:t>‹#›</a:t>
            </a:fld>
            <a:endParaRPr lang="en-US"/>
          </a:p>
        </p:txBody>
      </p:sp>
    </p:spTree>
    <p:extLst>
      <p:ext uri="{BB962C8B-B14F-4D97-AF65-F5344CB8AC3E}">
        <p14:creationId xmlns:p14="http://schemas.microsoft.com/office/powerpoint/2010/main" val="148816336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68BC14-AF62-41E9-9577-0C8E5A6F8528}"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727901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68BC14-AF62-41E9-9577-0C8E5A6F8528}"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265938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68BC14-AF62-41E9-9577-0C8E5A6F8528}"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343664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68BC14-AF62-41E9-9577-0C8E5A6F8528}"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954914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68BC14-AF62-41E9-9577-0C8E5A6F8528}" type="datetimeFigureOut">
              <a:rPr lang="en-US" smtClean="0"/>
              <a:t>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2734180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68BC14-AF62-41E9-9577-0C8E5A6F8528}"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1355799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68BC14-AF62-41E9-9577-0C8E5A6F8528}" type="datetimeFigureOut">
              <a:rPr lang="en-US" smtClean="0"/>
              <a:t>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1376190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68BC14-AF62-41E9-9577-0C8E5A6F8528}" type="datetimeFigureOut">
              <a:rPr lang="en-US" smtClean="0"/>
              <a:t>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267252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68BC14-AF62-41E9-9577-0C8E5A6F8528}" type="datetimeFigureOut">
              <a:rPr lang="en-US" smtClean="0"/>
              <a:t>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688677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68BC14-AF62-41E9-9577-0C8E5A6F8528}"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1766527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68BC14-AF62-41E9-9577-0C8E5A6F8528}" type="datetimeFigureOut">
              <a:rPr lang="en-US" smtClean="0"/>
              <a:t>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DC7CBA-593D-4B23-860A-DA997F129867}" type="slidenum">
              <a:rPr lang="en-US" smtClean="0"/>
              <a:t>‹#›</a:t>
            </a:fld>
            <a:endParaRPr lang="en-US"/>
          </a:p>
        </p:txBody>
      </p:sp>
    </p:spTree>
    <p:extLst>
      <p:ext uri="{BB962C8B-B14F-4D97-AF65-F5344CB8AC3E}">
        <p14:creationId xmlns:p14="http://schemas.microsoft.com/office/powerpoint/2010/main" val="1189200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68BC14-AF62-41E9-9577-0C8E5A6F8528}" type="datetimeFigureOut">
              <a:rPr lang="en-US" smtClean="0"/>
              <a:t>2/7/2019</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DC7CBA-593D-4B23-860A-DA997F129867}" type="slidenum">
              <a:rPr lang="en-US" smtClean="0"/>
              <a:t>‹#›</a:t>
            </a:fld>
            <a:endParaRPr lang="en-US"/>
          </a:p>
        </p:txBody>
      </p:sp>
    </p:spTree>
    <p:extLst>
      <p:ext uri="{BB962C8B-B14F-4D97-AF65-F5344CB8AC3E}">
        <p14:creationId xmlns:p14="http://schemas.microsoft.com/office/powerpoint/2010/main" val="2334435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image" Target="../media/image20.jpeg"/><Relationship Id="rId21" Type="http://schemas.openxmlformats.org/officeDocument/2006/relationships/slide" Target="slide41.xml"/><Relationship Id="rId42" Type="http://schemas.openxmlformats.org/officeDocument/2006/relationships/image" Target="../media/image31.jpeg"/><Relationship Id="rId47" Type="http://schemas.openxmlformats.org/officeDocument/2006/relationships/image" Target="../media/image36.jpeg"/><Relationship Id="rId63" Type="http://schemas.openxmlformats.org/officeDocument/2006/relationships/image" Target="../media/image51.jpeg"/><Relationship Id="rId68" Type="http://schemas.openxmlformats.org/officeDocument/2006/relationships/image" Target="../media/image55.png"/><Relationship Id="rId2" Type="http://schemas.openxmlformats.org/officeDocument/2006/relationships/slide" Target="slide19.xml"/><Relationship Id="rId16" Type="http://schemas.openxmlformats.org/officeDocument/2006/relationships/image" Target="../media/image11.jpeg"/><Relationship Id="rId29" Type="http://schemas.openxmlformats.org/officeDocument/2006/relationships/image" Target="../media/image22.png"/><Relationship Id="rId11" Type="http://schemas.openxmlformats.org/officeDocument/2006/relationships/image" Target="../media/image6.jpeg"/><Relationship Id="rId24" Type="http://schemas.openxmlformats.org/officeDocument/2006/relationships/image" Target="../media/image18.jpeg"/><Relationship Id="rId32" Type="http://schemas.openxmlformats.org/officeDocument/2006/relationships/image" Target="../media/image24.png"/><Relationship Id="rId37" Type="http://schemas.openxmlformats.org/officeDocument/2006/relationships/image" Target="../media/image27.jpeg"/><Relationship Id="rId40" Type="http://schemas.openxmlformats.org/officeDocument/2006/relationships/image" Target="../media/image29.jpeg"/><Relationship Id="rId45" Type="http://schemas.openxmlformats.org/officeDocument/2006/relationships/image" Target="../media/image34.jpeg"/><Relationship Id="rId53" Type="http://schemas.openxmlformats.org/officeDocument/2006/relationships/image" Target="../media/image42.jpeg"/><Relationship Id="rId58" Type="http://schemas.openxmlformats.org/officeDocument/2006/relationships/image" Target="../media/image46.jpeg"/><Relationship Id="rId66" Type="http://schemas.openxmlformats.org/officeDocument/2006/relationships/image" Target="../media/image53.jpeg"/><Relationship Id="rId5" Type="http://schemas.openxmlformats.org/officeDocument/2006/relationships/slide" Target="slide35.xml"/><Relationship Id="rId61" Type="http://schemas.openxmlformats.org/officeDocument/2006/relationships/image" Target="../media/image49.jpeg"/><Relationship Id="rId19" Type="http://schemas.openxmlformats.org/officeDocument/2006/relationships/image" Target="../media/image14.png"/><Relationship Id="rId14" Type="http://schemas.openxmlformats.org/officeDocument/2006/relationships/image" Target="../media/image9.png"/><Relationship Id="rId22" Type="http://schemas.openxmlformats.org/officeDocument/2006/relationships/image" Target="../media/image16.jpeg"/><Relationship Id="rId27" Type="http://schemas.openxmlformats.org/officeDocument/2006/relationships/image" Target="../media/image21.png"/><Relationship Id="rId30" Type="http://schemas.openxmlformats.org/officeDocument/2006/relationships/image" Target="../media/image23.jpeg"/><Relationship Id="rId35" Type="http://schemas.openxmlformats.org/officeDocument/2006/relationships/image" Target="../media/image26.jpeg"/><Relationship Id="rId43" Type="http://schemas.openxmlformats.org/officeDocument/2006/relationships/image" Target="../media/image32.jpeg"/><Relationship Id="rId48" Type="http://schemas.openxmlformats.org/officeDocument/2006/relationships/image" Target="../media/image37.jpeg"/><Relationship Id="rId56" Type="http://schemas.openxmlformats.org/officeDocument/2006/relationships/image" Target="../media/image44.jpeg"/><Relationship Id="rId64" Type="http://schemas.openxmlformats.org/officeDocument/2006/relationships/image" Target="../media/image52.jpeg"/><Relationship Id="rId69" Type="http://schemas.openxmlformats.org/officeDocument/2006/relationships/image" Target="../media/image56.jpeg"/><Relationship Id="rId8" Type="http://schemas.openxmlformats.org/officeDocument/2006/relationships/image" Target="../media/image3.png"/><Relationship Id="rId51" Type="http://schemas.openxmlformats.org/officeDocument/2006/relationships/image" Target="../media/image40.jpeg"/><Relationship Id="rId72" Type="http://schemas.openxmlformats.org/officeDocument/2006/relationships/image" Target="../media/image59.jpeg"/><Relationship Id="rId3" Type="http://schemas.openxmlformats.org/officeDocument/2006/relationships/slide" Target="slide2.xml"/><Relationship Id="rId12" Type="http://schemas.openxmlformats.org/officeDocument/2006/relationships/image" Target="../media/image7.gif"/><Relationship Id="rId17" Type="http://schemas.openxmlformats.org/officeDocument/2006/relationships/image" Target="../media/image12.png"/><Relationship Id="rId25" Type="http://schemas.openxmlformats.org/officeDocument/2006/relationships/image" Target="../media/image19.jpeg"/><Relationship Id="rId33" Type="http://schemas.openxmlformats.org/officeDocument/2006/relationships/image" Target="../media/image25.jpeg"/><Relationship Id="rId38" Type="http://schemas.openxmlformats.org/officeDocument/2006/relationships/image" Target="../media/image28.jpeg"/><Relationship Id="rId46" Type="http://schemas.openxmlformats.org/officeDocument/2006/relationships/image" Target="../media/image35.jpeg"/><Relationship Id="rId59" Type="http://schemas.openxmlformats.org/officeDocument/2006/relationships/image" Target="../media/image47.jpeg"/><Relationship Id="rId67" Type="http://schemas.openxmlformats.org/officeDocument/2006/relationships/image" Target="../media/image54.jpeg"/><Relationship Id="rId20" Type="http://schemas.openxmlformats.org/officeDocument/2006/relationships/image" Target="../media/image15.png"/><Relationship Id="rId41" Type="http://schemas.openxmlformats.org/officeDocument/2006/relationships/image" Target="../media/image30.jpeg"/><Relationship Id="rId54" Type="http://schemas.openxmlformats.org/officeDocument/2006/relationships/hyperlink" Target="http://fr.viamichelin.be/web/Cartes-plans/Carte_plan-Bruxelles-_-Bruxelles_Capitale-Belgique-Rue_de_la_Grenouillette?strLocid=34MTE1MWZ6M28wMDMzZm4xMDU0YWhtcWNOVEF1T0RneU1UTT1jTkM0ME1UYzJNdz09Y05UQXVPRGcxTlRVPWNOQzQwTVRjME1RPT1jTlRBdU9EZ3lNVE09Y05DNDBNVGMyTXc9PTBuUnVlIGRlIGxhIEdyZW5vdWlsbGV0dGU=&amp;amp;layers=00000001&amp;amp;zoomLevel=14&amp;amp;strCoord=4.411572461393923*50.88151778747579" TargetMode="External"/><Relationship Id="rId62" Type="http://schemas.openxmlformats.org/officeDocument/2006/relationships/image" Target="../media/image50.jpeg"/><Relationship Id="rId70"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1.png"/><Relationship Id="rId15" Type="http://schemas.openxmlformats.org/officeDocument/2006/relationships/image" Target="../media/image10.png"/><Relationship Id="rId23" Type="http://schemas.openxmlformats.org/officeDocument/2006/relationships/image" Target="../media/image17.png"/><Relationship Id="rId28" Type="http://schemas.openxmlformats.org/officeDocument/2006/relationships/hyperlink" Target="http://www.tobelisa.be/" TargetMode="External"/><Relationship Id="rId36" Type="http://schemas.openxmlformats.org/officeDocument/2006/relationships/hyperlink" Target="http://www.google.be/url?sa=i&amp;rct=j&amp;q=&amp;source=images&amp;cd=&amp;cad=rja&amp;docid=kSaev_QoE9HpYM&amp;tbnid=Bl3ZYNY-3p7WnM:&amp;ved=0CAUQjRw&amp;url=http://www.haventriatlon.be/triatlon_zeebrugge-sponsors.asp?taal=fr&amp;ei=oP6-UbuLNIXYPLGlgLAP&amp;bvm=bv.47883778,d.ZWU&amp;psig=AFQjCNGm1ArxKmzO-V_Sc_7xerhNkJV9Rg&amp;ust=1371557909413795" TargetMode="External"/><Relationship Id="rId49" Type="http://schemas.openxmlformats.org/officeDocument/2006/relationships/image" Target="../media/image38.jpeg"/><Relationship Id="rId57" Type="http://schemas.openxmlformats.org/officeDocument/2006/relationships/image" Target="../media/image45.jpeg"/><Relationship Id="rId10" Type="http://schemas.openxmlformats.org/officeDocument/2006/relationships/image" Target="../media/image5.jpeg"/><Relationship Id="rId31" Type="http://schemas.openxmlformats.org/officeDocument/2006/relationships/hyperlink" Target="http://www.construbadge.be/" TargetMode="External"/><Relationship Id="rId44" Type="http://schemas.openxmlformats.org/officeDocument/2006/relationships/image" Target="../media/image33.jpeg"/><Relationship Id="rId52" Type="http://schemas.openxmlformats.org/officeDocument/2006/relationships/image" Target="../media/image41.jpeg"/><Relationship Id="rId60" Type="http://schemas.openxmlformats.org/officeDocument/2006/relationships/image" Target="../media/image48.jpeg"/><Relationship Id="rId65" Type="http://schemas.openxmlformats.org/officeDocument/2006/relationships/hyperlink" Target="http://www.google.be/url?sa=i&amp;rct=j&amp;q=&amp;source=images&amp;cd=&amp;cad=rja&amp;docid=R2kuqBqel7Hl7M&amp;tbnid=iGt3HHwTHgOcZM:&amp;ved=0CAUQjRw&amp;url=http://www.goudengids.be/van-huele-gebr-nv-zandvoorde-8400/10/&amp;ei=wAi_UamvLaWx0QX_sIDYCQ&amp;bvm=bv.47883778,d.d2k&amp;psig=AFQjCNHjkNujkHg_zx0erGUGjtL8G9T7fA&amp;ust=1371560508751218" TargetMode="External"/><Relationship Id="rId73" Type="http://schemas.openxmlformats.org/officeDocument/2006/relationships/image" Target="../media/image60.jpeg"/><Relationship Id="rId4" Type="http://schemas.openxmlformats.org/officeDocument/2006/relationships/hyperlink" Target="http://www.limosa.be/" TargetMode="External"/><Relationship Id="rId9" Type="http://schemas.openxmlformats.org/officeDocument/2006/relationships/image" Target="../media/image4.png"/><Relationship Id="rId13" Type="http://schemas.openxmlformats.org/officeDocument/2006/relationships/image" Target="../media/image8.jpeg"/><Relationship Id="rId18" Type="http://schemas.openxmlformats.org/officeDocument/2006/relationships/image" Target="../media/image13.png"/><Relationship Id="rId39" Type="http://schemas.openxmlformats.org/officeDocument/2006/relationships/hyperlink" Target="http://www.google.be/url?sa=i&amp;rct=j&amp;q=lixon+&amp;+marchienne+au+pont&amp;source=images&amp;cd=&amp;cad=rja&amp;docid=jrA0wzTnUeLedM&amp;tbnid=PYFoxwfWats5SM:&amp;ved=0CAUQjRw&amp;url=http://www.pagesdor.be/ms/ms/lixon-sa-batiments-non-residentiel-charleroi-6030/ms-121100-p-2/?tab=businessInfo&amp;paging=true&amp;ei=pQW_UcWcN8rTPMqQgIAC&amp;bvm=bv.47883778,d.ZWU&amp;psig=AFQjCNEwnbfst0ZDTxp1QfnPQ3TJfLpFOw&amp;ust=1371559713021544" TargetMode="External"/><Relationship Id="rId34" Type="http://schemas.openxmlformats.org/officeDocument/2006/relationships/hyperlink" Target="http://www.google.be/url?sa=i&amp;rct=j&amp;q=&amp;source=images&amp;cd=&amp;cad=rja&amp;docid=2cioENhBELO4KM&amp;tbnid=JGL5TIgdTAwYPM:&amp;ved=0CAUQjRw&amp;url=http://www.journeechantiersouverts.be/entreprises/artes-roegiers&amp;ei=u_6-Ubu-E8eyOaiqgcAM&amp;bvm=bv.47883778,d.ZWU&amp;psig=AFQjCNHc7qpBS8CFsN_JL_Zh1cjKfzbKmg&amp;ust=1371557944948124" TargetMode="External"/><Relationship Id="rId50" Type="http://schemas.openxmlformats.org/officeDocument/2006/relationships/image" Target="../media/image39.jpeg"/><Relationship Id="rId55" Type="http://schemas.openxmlformats.org/officeDocument/2006/relationships/image" Target="../media/image43.jpeg"/><Relationship Id="rId7" Type="http://schemas.openxmlformats.org/officeDocument/2006/relationships/image" Target="../media/image2.jpeg"/><Relationship Id="rId71" Type="http://schemas.openxmlformats.org/officeDocument/2006/relationships/image" Target="../media/image58.jpeg"/></Relationships>
</file>

<file path=ppt/slides/_rels/slide10.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oleObject" Target="../embeddings/oleObject12.bin"/><Relationship Id="rId7" Type="http://schemas.openxmlformats.org/officeDocument/2006/relationships/package" Target="../embeddings/Microsoft_Excel_Worksheet13.xlsx"/><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78.emf"/><Relationship Id="rId4" Type="http://schemas.openxmlformats.org/officeDocument/2006/relationships/package" Target="../embeddings/Microsoft_Excel_Worksheet12.xlsx"/><Relationship Id="rId9" Type="http://schemas.openxmlformats.org/officeDocument/2006/relationships/image" Target="../media/image64.jpeg"/></Relationships>
</file>

<file path=ppt/slides/_rels/slide11.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oleObject" Target="../embeddings/oleObject14.bin"/><Relationship Id="rId7" Type="http://schemas.openxmlformats.org/officeDocument/2006/relationships/package" Target="../embeddings/Microsoft_Excel_Worksheet15.xlsx"/><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78.emf"/><Relationship Id="rId4" Type="http://schemas.openxmlformats.org/officeDocument/2006/relationships/package" Target="../embeddings/Microsoft_Excel_Worksheet14.xlsx"/><Relationship Id="rId9" Type="http://schemas.openxmlformats.org/officeDocument/2006/relationships/image" Target="../media/image64.jpeg"/></Relationships>
</file>

<file path=ppt/slides/_rels/slide12.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oleObject" Target="../embeddings/oleObject16.bin"/><Relationship Id="rId7" Type="http://schemas.openxmlformats.org/officeDocument/2006/relationships/package" Target="../embeddings/Microsoft_Excel_Worksheet17.xlsx"/><Relationship Id="rId12"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7.bin"/><Relationship Id="rId11" Type="http://schemas.openxmlformats.org/officeDocument/2006/relationships/image" Target="../media/image83.emf"/><Relationship Id="rId5" Type="http://schemas.openxmlformats.org/officeDocument/2006/relationships/image" Target="../media/image81.emf"/><Relationship Id="rId10" Type="http://schemas.openxmlformats.org/officeDocument/2006/relationships/package" Target="../embeddings/Microsoft_Excel_Worksheet18.xlsx"/><Relationship Id="rId4" Type="http://schemas.openxmlformats.org/officeDocument/2006/relationships/package" Target="../embeddings/Microsoft_Excel_Worksheet16.xlsx"/><Relationship Id="rId9" Type="http://schemas.openxmlformats.org/officeDocument/2006/relationships/oleObject" Target="../embeddings/oleObject18.bin"/></Relationships>
</file>

<file path=ppt/slides/_rels/slide13.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oleObject" Target="../embeddings/oleObject19.bin"/><Relationship Id="rId7" Type="http://schemas.openxmlformats.org/officeDocument/2006/relationships/package" Target="../embeddings/Microsoft_Excel_Worksheet20.xlsx"/><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0.bin"/><Relationship Id="rId5" Type="http://schemas.openxmlformats.org/officeDocument/2006/relationships/image" Target="../media/image84.emf"/><Relationship Id="rId4" Type="http://schemas.openxmlformats.org/officeDocument/2006/relationships/package" Target="../embeddings/Microsoft_Excel_Worksheet19.xlsx"/><Relationship Id="rId9" Type="http://schemas.openxmlformats.org/officeDocument/2006/relationships/image" Target="../media/image64.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package" Target="../embeddings/Microsoft_Excel_Worksheet21.xlsx"/></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2.bin"/><Relationship Id="rId7"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package" Target="../embeddings/Microsoft_Excel_Worksheet22.xlsx"/></Relationships>
</file>

<file path=ppt/slides/_rels/slide16.xml.rels><?xml version="1.0" encoding="UTF-8" standalone="yes"?>
<Relationships xmlns="http://schemas.openxmlformats.org/package/2006/relationships"><Relationship Id="rId8" Type="http://schemas.openxmlformats.org/officeDocument/2006/relationships/package" Target="../embeddings/Microsoft_Excel_Worksheet24.xlsx"/><Relationship Id="rId3" Type="http://schemas.openxmlformats.org/officeDocument/2006/relationships/image" Target="../media/image92.jpeg"/><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90.emf"/><Relationship Id="rId5" Type="http://schemas.openxmlformats.org/officeDocument/2006/relationships/package" Target="../embeddings/Microsoft_Excel_Worksheet23.xlsx"/><Relationship Id="rId4" Type="http://schemas.openxmlformats.org/officeDocument/2006/relationships/oleObject" Target="../embeddings/oleObject23.bin"/><Relationship Id="rId9" Type="http://schemas.openxmlformats.org/officeDocument/2006/relationships/image" Target="../media/image91.emf"/></Relationships>
</file>

<file path=ppt/slides/_rels/slide17.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oleObject" Target="../embeddings/oleObject25.bin"/><Relationship Id="rId7" Type="http://schemas.openxmlformats.org/officeDocument/2006/relationships/package" Target="../embeddings/Microsoft_Excel_Worksheet26.xlsx"/><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26.bin"/><Relationship Id="rId5" Type="http://schemas.openxmlformats.org/officeDocument/2006/relationships/image" Target="../media/image90.emf"/><Relationship Id="rId4" Type="http://schemas.openxmlformats.org/officeDocument/2006/relationships/package" Target="../embeddings/Microsoft_Excel_Worksheet25.xlsx"/><Relationship Id="rId9" Type="http://schemas.openxmlformats.org/officeDocument/2006/relationships/image" Target="../media/image64.jpeg"/></Relationships>
</file>

<file path=ppt/slides/_rels/slide18.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oleObject" Target="../embeddings/oleObject27.bin"/><Relationship Id="rId7" Type="http://schemas.openxmlformats.org/officeDocument/2006/relationships/package" Target="../embeddings/Microsoft_Excel_Worksheet28.xlsx"/><Relationship Id="rId12"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28.bin"/><Relationship Id="rId11" Type="http://schemas.openxmlformats.org/officeDocument/2006/relationships/image" Target="../media/image96.emf"/><Relationship Id="rId5" Type="http://schemas.openxmlformats.org/officeDocument/2006/relationships/image" Target="../media/image94.emf"/><Relationship Id="rId10" Type="http://schemas.openxmlformats.org/officeDocument/2006/relationships/package" Target="../embeddings/Microsoft_Excel_Worksheet29.xlsx"/><Relationship Id="rId4" Type="http://schemas.openxmlformats.org/officeDocument/2006/relationships/package" Target="../embeddings/Microsoft_Excel_Worksheet27.xlsx"/><Relationship Id="rId9" Type="http://schemas.openxmlformats.org/officeDocument/2006/relationships/oleObject" Target="../embeddings/oleObject29.bin"/></Relationships>
</file>

<file path=ppt/slides/_rels/slide1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oleObject" Target="../embeddings/oleObject30.bin"/><Relationship Id="rId7" Type="http://schemas.openxmlformats.org/officeDocument/2006/relationships/image" Target="../media/image99.emf"/><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98.png"/><Relationship Id="rId5" Type="http://schemas.openxmlformats.org/officeDocument/2006/relationships/image" Target="../media/image97.emf"/><Relationship Id="rId4" Type="http://schemas.openxmlformats.org/officeDocument/2006/relationships/package" Target="../embeddings/Microsoft_Excel_Worksheet30.xlsx"/></Relationships>
</file>

<file path=ppt/slides/_rels/slide2.xml.rels><?xml version="1.0" encoding="UTF-8" standalone="yes"?>
<Relationships xmlns="http://schemas.openxmlformats.org/package/2006/relationships"><Relationship Id="rId8" Type="http://schemas.openxmlformats.org/officeDocument/2006/relationships/package" Target="../embeddings/Microsoft_Excel_Worksheet2.xlsx"/><Relationship Id="rId3" Type="http://schemas.openxmlformats.org/officeDocument/2006/relationships/image" Target="../media/image63.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1.emf"/><Relationship Id="rId5" Type="http://schemas.openxmlformats.org/officeDocument/2006/relationships/package" Target="../embeddings/Microsoft_Excel_Worksheet1.xlsx"/><Relationship Id="rId10" Type="http://schemas.openxmlformats.org/officeDocument/2006/relationships/image" Target="../media/image64.jpeg"/><Relationship Id="rId4" Type="http://schemas.openxmlformats.org/officeDocument/2006/relationships/oleObject" Target="../embeddings/oleObject1.bin"/><Relationship Id="rId9" Type="http://schemas.openxmlformats.org/officeDocument/2006/relationships/image" Target="../media/image62.emf"/></Relationships>
</file>

<file path=ppt/slides/_rels/slide20.xml.rels><?xml version="1.0" encoding="UTF-8" standalone="yes"?>
<Relationships xmlns="http://schemas.openxmlformats.org/package/2006/relationships"><Relationship Id="rId8" Type="http://schemas.openxmlformats.org/officeDocument/2006/relationships/package" Target="../embeddings/Microsoft_Excel_Worksheet32.xlsx"/><Relationship Id="rId3" Type="http://schemas.openxmlformats.org/officeDocument/2006/relationships/oleObject" Target="../embeddings/oleObject31.bin"/><Relationship Id="rId7"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98.png"/><Relationship Id="rId5" Type="http://schemas.openxmlformats.org/officeDocument/2006/relationships/image" Target="../media/image97.emf"/><Relationship Id="rId10" Type="http://schemas.openxmlformats.org/officeDocument/2006/relationships/image" Target="../media/image64.jpeg"/><Relationship Id="rId4" Type="http://schemas.openxmlformats.org/officeDocument/2006/relationships/package" Target="../embeddings/Microsoft_Excel_Worksheet31.xlsx"/><Relationship Id="rId9" Type="http://schemas.openxmlformats.org/officeDocument/2006/relationships/image" Target="../media/image100.emf"/></Relationships>
</file>

<file path=ppt/slides/_rels/slide21.xml.rels><?xml version="1.0" encoding="UTF-8" standalone="yes"?>
<Relationships xmlns="http://schemas.openxmlformats.org/package/2006/relationships"><Relationship Id="rId8" Type="http://schemas.openxmlformats.org/officeDocument/2006/relationships/package" Target="../embeddings/Microsoft_Excel_Worksheet34.xlsx"/><Relationship Id="rId3" Type="http://schemas.openxmlformats.org/officeDocument/2006/relationships/oleObject" Target="../embeddings/oleObject33.bin"/><Relationship Id="rId7" Type="http://schemas.openxmlformats.org/officeDocument/2006/relationships/oleObject" Target="../embeddings/oleObject34.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98.png"/><Relationship Id="rId5" Type="http://schemas.openxmlformats.org/officeDocument/2006/relationships/image" Target="../media/image97.emf"/><Relationship Id="rId10" Type="http://schemas.openxmlformats.org/officeDocument/2006/relationships/image" Target="../media/image64.jpeg"/><Relationship Id="rId4" Type="http://schemas.openxmlformats.org/officeDocument/2006/relationships/package" Target="../embeddings/Microsoft_Excel_Worksheet33.xlsx"/><Relationship Id="rId9" Type="http://schemas.openxmlformats.org/officeDocument/2006/relationships/image" Target="../media/image101.emf"/></Relationships>
</file>

<file path=ppt/slides/_rels/slide22.xml.rels><?xml version="1.0" encoding="UTF-8" standalone="yes"?>
<Relationships xmlns="http://schemas.openxmlformats.org/package/2006/relationships"><Relationship Id="rId8" Type="http://schemas.openxmlformats.org/officeDocument/2006/relationships/package" Target="../embeddings/Microsoft_Excel_Worksheet36.xlsx"/><Relationship Id="rId3" Type="http://schemas.openxmlformats.org/officeDocument/2006/relationships/oleObject" Target="../embeddings/oleObject35.bin"/><Relationship Id="rId7" Type="http://schemas.openxmlformats.org/officeDocument/2006/relationships/oleObject" Target="../embeddings/oleObject36.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98.png"/><Relationship Id="rId5" Type="http://schemas.openxmlformats.org/officeDocument/2006/relationships/image" Target="../media/image97.emf"/><Relationship Id="rId10" Type="http://schemas.openxmlformats.org/officeDocument/2006/relationships/image" Target="../media/image64.jpeg"/><Relationship Id="rId4" Type="http://schemas.openxmlformats.org/officeDocument/2006/relationships/package" Target="../embeddings/Microsoft_Excel_Worksheet35.xlsx"/><Relationship Id="rId9" Type="http://schemas.openxmlformats.org/officeDocument/2006/relationships/image" Target="../media/image102.emf"/></Relationships>
</file>

<file path=ppt/slides/_rels/slide23.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oleObject" Target="../embeddings/oleObject37.bin"/><Relationship Id="rId7" Type="http://schemas.openxmlformats.org/officeDocument/2006/relationships/package" Target="../embeddings/Microsoft_Excel_Worksheet38.xlsx"/><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38.bin"/><Relationship Id="rId5" Type="http://schemas.openxmlformats.org/officeDocument/2006/relationships/image" Target="../media/image103.emf"/><Relationship Id="rId4" Type="http://schemas.openxmlformats.org/officeDocument/2006/relationships/package" Target="../embeddings/Microsoft_Excel_Worksheet37.xlsx"/><Relationship Id="rId9" Type="http://schemas.openxmlformats.org/officeDocument/2006/relationships/image" Target="../media/image64.jpeg"/></Relationships>
</file>

<file path=ppt/slides/_rels/slide24.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oleObject" Target="../embeddings/oleObject39.bin"/><Relationship Id="rId7" Type="http://schemas.openxmlformats.org/officeDocument/2006/relationships/package" Target="../embeddings/Microsoft_Excel_Worksheet40.xlsx"/><Relationship Id="rId12"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oleObject" Target="../embeddings/oleObject40.bin"/><Relationship Id="rId11" Type="http://schemas.openxmlformats.org/officeDocument/2006/relationships/image" Target="../media/image107.emf"/><Relationship Id="rId5" Type="http://schemas.openxmlformats.org/officeDocument/2006/relationships/image" Target="../media/image105.emf"/><Relationship Id="rId10" Type="http://schemas.openxmlformats.org/officeDocument/2006/relationships/package" Target="../embeddings/Microsoft_Excel_Worksheet41.xlsx"/><Relationship Id="rId4" Type="http://schemas.openxmlformats.org/officeDocument/2006/relationships/package" Target="../embeddings/Microsoft_Excel_Worksheet39.xlsx"/><Relationship Id="rId9" Type="http://schemas.openxmlformats.org/officeDocument/2006/relationships/oleObject" Target="../embeddings/oleObject41.bin"/></Relationships>
</file>

<file path=ppt/slides/_rels/slide25.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oleObject" Target="../embeddings/oleObject42.bin"/><Relationship Id="rId7" Type="http://schemas.openxmlformats.org/officeDocument/2006/relationships/package" Target="../embeddings/Microsoft_Excel_Worksheet43.xlsx"/><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oleObject" Target="../embeddings/oleObject43.bin"/><Relationship Id="rId5" Type="http://schemas.openxmlformats.org/officeDocument/2006/relationships/image" Target="../media/image108.emf"/><Relationship Id="rId4" Type="http://schemas.openxmlformats.org/officeDocument/2006/relationships/package" Target="../embeddings/Microsoft_Excel_Worksheet42.xlsx"/><Relationship Id="rId9" Type="http://schemas.openxmlformats.org/officeDocument/2006/relationships/image" Target="../media/image64.jpeg"/></Relationships>
</file>

<file path=ppt/slides/_rels/slide26.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oleObject" Target="../embeddings/oleObject44.bin"/><Relationship Id="rId7" Type="http://schemas.openxmlformats.org/officeDocument/2006/relationships/package" Target="../embeddings/Microsoft_Excel_Worksheet45.xlsx"/><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oleObject" Target="../embeddings/oleObject45.bin"/><Relationship Id="rId5" Type="http://schemas.openxmlformats.org/officeDocument/2006/relationships/image" Target="../media/image108.emf"/><Relationship Id="rId4" Type="http://schemas.openxmlformats.org/officeDocument/2006/relationships/package" Target="../embeddings/Microsoft_Excel_Worksheet44.xlsx"/><Relationship Id="rId9" Type="http://schemas.openxmlformats.org/officeDocument/2006/relationships/image" Target="../media/image64.jpeg"/></Relationships>
</file>

<file path=ppt/slides/_rels/slide27.xml.rels><?xml version="1.0" encoding="UTF-8" standalone="yes"?>
<Relationships xmlns="http://schemas.openxmlformats.org/package/2006/relationships"><Relationship Id="rId8" Type="http://schemas.openxmlformats.org/officeDocument/2006/relationships/image" Target="../media/image112.emf"/><Relationship Id="rId13" Type="http://schemas.openxmlformats.org/officeDocument/2006/relationships/package" Target="../embeddings/Microsoft_Excel_Worksheet49.xlsx"/><Relationship Id="rId3" Type="http://schemas.openxmlformats.org/officeDocument/2006/relationships/oleObject" Target="../embeddings/oleObject46.bin"/><Relationship Id="rId7" Type="http://schemas.openxmlformats.org/officeDocument/2006/relationships/package" Target="../embeddings/Microsoft_Excel_Worksheet47.xlsx"/><Relationship Id="rId12" Type="http://schemas.openxmlformats.org/officeDocument/2006/relationships/oleObject" Target="../embeddings/oleObject49.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oleObject" Target="../embeddings/oleObject47.bin"/><Relationship Id="rId11" Type="http://schemas.openxmlformats.org/officeDocument/2006/relationships/image" Target="../media/image113.emf"/><Relationship Id="rId5" Type="http://schemas.openxmlformats.org/officeDocument/2006/relationships/image" Target="../media/image111.emf"/><Relationship Id="rId15" Type="http://schemas.openxmlformats.org/officeDocument/2006/relationships/image" Target="../media/image64.jpeg"/><Relationship Id="rId10" Type="http://schemas.openxmlformats.org/officeDocument/2006/relationships/package" Target="../embeddings/Microsoft_Excel_Worksheet48.xlsx"/><Relationship Id="rId4" Type="http://schemas.openxmlformats.org/officeDocument/2006/relationships/package" Target="../embeddings/Microsoft_Excel_Worksheet46.xlsx"/><Relationship Id="rId9" Type="http://schemas.openxmlformats.org/officeDocument/2006/relationships/oleObject" Target="../embeddings/oleObject48.bin"/><Relationship Id="rId14" Type="http://schemas.openxmlformats.org/officeDocument/2006/relationships/image" Target="../media/image114.emf"/></Relationships>
</file>

<file path=ppt/slides/_rels/slide28.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oleObject" Target="../embeddings/oleObject50.bin"/><Relationship Id="rId7" Type="http://schemas.openxmlformats.org/officeDocument/2006/relationships/package" Target="../embeddings/Microsoft_Excel_Worksheet51.xlsx"/><Relationship Id="rId12"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oleObject" Target="../embeddings/oleObject51.bin"/><Relationship Id="rId11" Type="http://schemas.openxmlformats.org/officeDocument/2006/relationships/image" Target="../media/image114.emf"/><Relationship Id="rId5" Type="http://schemas.openxmlformats.org/officeDocument/2006/relationships/image" Target="../media/image111.emf"/><Relationship Id="rId10" Type="http://schemas.openxmlformats.org/officeDocument/2006/relationships/package" Target="../embeddings/Microsoft_Excel_Worksheet52.xlsx"/><Relationship Id="rId4" Type="http://schemas.openxmlformats.org/officeDocument/2006/relationships/package" Target="../embeddings/Microsoft_Excel_Worksheet50.xlsx"/><Relationship Id="rId9" Type="http://schemas.openxmlformats.org/officeDocument/2006/relationships/oleObject" Target="../embeddings/oleObject52.bin"/></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package" Target="../embeddings/Microsoft_Excel_Worksheet4.xlsx"/><Relationship Id="rId3" Type="http://schemas.openxmlformats.org/officeDocument/2006/relationships/image" Target="../media/image63.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5.emf"/><Relationship Id="rId5" Type="http://schemas.openxmlformats.org/officeDocument/2006/relationships/package" Target="../embeddings/Microsoft_Excel_Worksheet3.xlsx"/><Relationship Id="rId10" Type="http://schemas.openxmlformats.org/officeDocument/2006/relationships/image" Target="../media/image64.jpeg"/><Relationship Id="rId4" Type="http://schemas.openxmlformats.org/officeDocument/2006/relationships/oleObject" Target="../embeddings/oleObject3.bin"/><Relationship Id="rId9" Type="http://schemas.openxmlformats.org/officeDocument/2006/relationships/image" Target="../media/image62.emf"/></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mailto:anja.perrault@confederationconstruction.be" TargetMode="External"/><Relationship Id="rId2" Type="http://schemas.openxmlformats.org/officeDocument/2006/relationships/hyperlink" Target="http://www.confederatiebouw.be/" TargetMode="Externa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8" Type="http://schemas.openxmlformats.org/officeDocument/2006/relationships/package" Target="../embeddings/Microsoft_Excel_Worksheet6.xlsx"/><Relationship Id="rId3" Type="http://schemas.openxmlformats.org/officeDocument/2006/relationships/image" Target="../media/image63.png"/><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6.emf"/><Relationship Id="rId5" Type="http://schemas.openxmlformats.org/officeDocument/2006/relationships/package" Target="../embeddings/Microsoft_Excel_Worksheet5.xlsx"/><Relationship Id="rId10" Type="http://schemas.openxmlformats.org/officeDocument/2006/relationships/image" Target="../media/image64.jpeg"/><Relationship Id="rId4" Type="http://schemas.openxmlformats.org/officeDocument/2006/relationships/oleObject" Target="../embeddings/oleObject5.bin"/><Relationship Id="rId9" Type="http://schemas.openxmlformats.org/officeDocument/2006/relationships/image" Target="../media/image62.emf"/></Relationships>
</file>

<file path=ppt/slides/_rels/slide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129.png"/></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oleObject" Target="../embeddings/oleObject7.bin"/><Relationship Id="rId7" Type="http://schemas.openxmlformats.org/officeDocument/2006/relationships/package" Target="../embeddings/Microsoft_Excel_Worksheet8.xlsx"/><Relationship Id="rId12"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69.emf"/><Relationship Id="rId5" Type="http://schemas.openxmlformats.org/officeDocument/2006/relationships/image" Target="../media/image67.emf"/><Relationship Id="rId10" Type="http://schemas.openxmlformats.org/officeDocument/2006/relationships/package" Target="../embeddings/Microsoft_Excel_Worksheet9.xlsx"/><Relationship Id="rId4" Type="http://schemas.openxmlformats.org/officeDocument/2006/relationships/package" Target="../embeddings/Microsoft_Excel_Worksheet7.xlsx"/><Relationship Id="rId9" Type="http://schemas.openxmlformats.org/officeDocument/2006/relationships/oleObject" Target="../embeddings/oleObject9.bin"/></Relationships>
</file>

<file path=ppt/slides/_rels/slide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72.jpg"/></Relationships>
</file>

<file path=ppt/slides/_rels/slide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0.emf"/><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8.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oleObject" Target="../embeddings/oleObject10.bin"/><Relationship Id="rId7" Type="http://schemas.openxmlformats.org/officeDocument/2006/relationships/image" Target="../media/image76.jp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package" Target="../embeddings/Microsoft_Excel_Worksheet10.xlsx"/></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77.emf"/><Relationship Id="rId5" Type="http://schemas.openxmlformats.org/officeDocument/2006/relationships/image" Target="../media/image74.emf"/><Relationship Id="rId4" Type="http://schemas.openxmlformats.org/officeDocument/2006/relationships/package" Target="../embeddings/Microsoft_Excel_Worksheet11.xls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2" name="Elbow Connector 109"/>
          <p:cNvCxnSpPr>
            <a:stCxn id="21" idx="2"/>
            <a:endCxn id="58" idx="0"/>
          </p:cNvCxnSpPr>
          <p:nvPr/>
        </p:nvCxnSpPr>
        <p:spPr>
          <a:xfrm rot="10800000" flipV="1">
            <a:off x="5810807" y="2562273"/>
            <a:ext cx="112561" cy="202144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3" name="Elbow Connector 49"/>
          <p:cNvCxnSpPr>
            <a:cxnSpLocks/>
            <a:stCxn id="22" idx="2"/>
            <a:endCxn id="208" idx="0"/>
          </p:cNvCxnSpPr>
          <p:nvPr/>
        </p:nvCxnSpPr>
        <p:spPr>
          <a:xfrm rot="10800000" flipV="1">
            <a:off x="574112" y="2507794"/>
            <a:ext cx="82153" cy="206867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1789403" y="1459287"/>
            <a:ext cx="1867453" cy="5057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b="1">
                <a:solidFill>
                  <a:schemeClr val="tx1"/>
                </a:solidFill>
                <a:latin typeface="+mj-lt"/>
                <a:cs typeface="Times New Roman" panose="02020603050405020304" pitchFamily="18" charset="0"/>
              </a:rPr>
              <a:t>Belgisch ondernemingsnummer</a:t>
            </a:r>
          </a:p>
        </p:txBody>
      </p:sp>
      <p:sp>
        <p:nvSpPr>
          <p:cNvPr id="9" name="Oval 8"/>
          <p:cNvSpPr/>
          <p:nvPr/>
        </p:nvSpPr>
        <p:spPr>
          <a:xfrm>
            <a:off x="7055798" y="1462806"/>
            <a:ext cx="1028732"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b="1">
                <a:solidFill>
                  <a:schemeClr val="tx1"/>
                </a:solidFill>
                <a:latin typeface="+mj-lt"/>
                <a:cs typeface="Times New Roman" panose="02020603050405020304" pitchFamily="18" charset="0"/>
              </a:rPr>
              <a:t>Belgische</a:t>
            </a:r>
          </a:p>
          <a:p>
            <a:pPr algn="ctr"/>
            <a:r>
              <a:rPr lang="nl-BE" sz="900" b="1">
                <a:solidFill>
                  <a:schemeClr val="tx1"/>
                </a:solidFill>
                <a:latin typeface="+mj-lt"/>
                <a:cs typeface="Times New Roman" panose="02020603050405020304" pitchFamily="18" charset="0"/>
              </a:rPr>
              <a:t>Werkgever?</a:t>
            </a:r>
          </a:p>
        </p:txBody>
      </p:sp>
      <p:sp>
        <p:nvSpPr>
          <p:cNvPr id="10" name="Oval 9"/>
          <p:cNvSpPr/>
          <p:nvPr/>
        </p:nvSpPr>
        <p:spPr>
          <a:xfrm>
            <a:off x="4445851" y="818965"/>
            <a:ext cx="2016224" cy="510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b="1">
                <a:solidFill>
                  <a:schemeClr val="tx1"/>
                </a:solidFill>
                <a:latin typeface="+mj-lt"/>
                <a:cs typeface="Times New Roman" panose="02020603050405020304" pitchFamily="18" charset="0"/>
              </a:rPr>
              <a:t>Welk statuut?</a:t>
            </a:r>
          </a:p>
        </p:txBody>
      </p:sp>
      <p:sp>
        <p:nvSpPr>
          <p:cNvPr id="21" name="Oval 20"/>
          <p:cNvSpPr/>
          <p:nvPr/>
        </p:nvSpPr>
        <p:spPr>
          <a:xfrm>
            <a:off x="5923367" y="2271612"/>
            <a:ext cx="1225615" cy="5813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b="1">
                <a:solidFill>
                  <a:schemeClr val="tx1"/>
                </a:solidFill>
                <a:latin typeface="+mj-lt"/>
                <a:cs typeface="Times New Roman" panose="02020603050405020304" pitchFamily="18" charset="0"/>
              </a:rPr>
              <a:t>Bouwsector?</a:t>
            </a:r>
          </a:p>
        </p:txBody>
      </p:sp>
      <p:sp>
        <p:nvSpPr>
          <p:cNvPr id="22" name="Oval 21"/>
          <p:cNvSpPr/>
          <p:nvPr/>
        </p:nvSpPr>
        <p:spPr>
          <a:xfrm>
            <a:off x="656264" y="2204864"/>
            <a:ext cx="1151233" cy="6058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b="1">
                <a:solidFill>
                  <a:schemeClr val="tx1"/>
                </a:solidFill>
                <a:latin typeface="+mj-lt"/>
                <a:cs typeface="Times New Roman" panose="02020603050405020304" pitchFamily="18" charset="0"/>
              </a:rPr>
              <a:t>Belgische nationaliteit werknemer?</a:t>
            </a:r>
          </a:p>
        </p:txBody>
      </p:sp>
      <p:sp>
        <p:nvSpPr>
          <p:cNvPr id="26" name="Flowchart: Terminator 25">
            <a:hlinkClick r:id="" action="ppaction://noaction"/>
          </p:cNvPr>
          <p:cNvSpPr/>
          <p:nvPr/>
        </p:nvSpPr>
        <p:spPr>
          <a:xfrm>
            <a:off x="3376153" y="4583723"/>
            <a:ext cx="808985" cy="257643"/>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a:solidFill>
                  <a:schemeClr val="tx1"/>
                </a:solidFill>
                <a:latin typeface="+mj-lt"/>
                <a:cs typeface="Times New Roman" panose="02020603050405020304" pitchFamily="18" charset="0"/>
                <a:hlinkClick r:id="rId2" action="ppaction://hlinksldjump"/>
              </a:rPr>
              <a:t>L1</a:t>
            </a:r>
            <a:endParaRPr lang="nl-BE" sz="900" dirty="0">
              <a:solidFill>
                <a:schemeClr val="tx1"/>
              </a:solidFill>
              <a:latin typeface="+mj-lt"/>
              <a:cs typeface="Times New Roman" panose="02020603050405020304" pitchFamily="18" charset="0"/>
            </a:endParaRPr>
          </a:p>
        </p:txBody>
      </p:sp>
      <p:sp>
        <p:nvSpPr>
          <p:cNvPr id="27" name="Flowchart: Terminator 26">
            <a:hlinkClick r:id="" action="ppaction://noaction"/>
          </p:cNvPr>
          <p:cNvSpPr/>
          <p:nvPr/>
        </p:nvSpPr>
        <p:spPr>
          <a:xfrm>
            <a:off x="3376153" y="4886985"/>
            <a:ext cx="788877" cy="251999"/>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a:solidFill>
                  <a:schemeClr val="tx1"/>
                </a:solidFill>
                <a:latin typeface="+mj-lt"/>
                <a:cs typeface="Times New Roman" panose="02020603050405020304" pitchFamily="18" charset="0"/>
                <a:hlinkClick r:id="rId3" action="ppaction://hlinksldjump"/>
              </a:rPr>
              <a:t>A1</a:t>
            </a:r>
            <a:endParaRPr lang="nl-BE" sz="900" dirty="0">
              <a:solidFill>
                <a:schemeClr val="tx1"/>
              </a:solidFill>
              <a:latin typeface="+mj-lt"/>
              <a:cs typeface="Times New Roman" panose="02020603050405020304" pitchFamily="18" charset="0"/>
            </a:endParaRPr>
          </a:p>
        </p:txBody>
      </p:sp>
      <p:cxnSp>
        <p:nvCxnSpPr>
          <p:cNvPr id="42" name="Elbow Connector 41"/>
          <p:cNvCxnSpPr>
            <a:cxnSpLocks/>
            <a:stCxn id="8" idx="6"/>
            <a:endCxn id="26" idx="0"/>
          </p:cNvCxnSpPr>
          <p:nvPr/>
        </p:nvCxnSpPr>
        <p:spPr>
          <a:xfrm>
            <a:off x="3656856" y="1712185"/>
            <a:ext cx="123790" cy="287153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Elbow Connector 49"/>
          <p:cNvCxnSpPr>
            <a:cxnSpLocks/>
            <a:stCxn id="22" idx="6"/>
            <a:endCxn id="57" idx="0"/>
          </p:cNvCxnSpPr>
          <p:nvPr/>
        </p:nvCxnSpPr>
        <p:spPr>
          <a:xfrm flipH="1">
            <a:off x="1747000" y="2507794"/>
            <a:ext cx="60497" cy="2115096"/>
          </a:xfrm>
          <a:prstGeom prst="bentConnector4">
            <a:avLst>
              <a:gd name="adj1" fmla="val -106579"/>
              <a:gd name="adj2" fmla="val 57161"/>
            </a:avLst>
          </a:prstGeom>
          <a:ln>
            <a:tailEnd type="arrow"/>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rot="20792650">
            <a:off x="3390339" y="1098507"/>
            <a:ext cx="1314627" cy="276999"/>
          </a:xfrm>
          <a:prstGeom prst="rect">
            <a:avLst/>
          </a:prstGeom>
          <a:noFill/>
        </p:spPr>
        <p:txBody>
          <a:bodyPr wrap="square" rtlCol="0">
            <a:spAutoFit/>
          </a:bodyPr>
          <a:lstStyle/>
          <a:p>
            <a:r>
              <a:rPr lang="nl-BE" sz="1200" b="1" dirty="0">
                <a:latin typeface="+mj-lt"/>
                <a:cs typeface="Times New Roman" panose="02020603050405020304" pitchFamily="18" charset="0"/>
              </a:rPr>
              <a:t>Zelfstandige</a:t>
            </a:r>
          </a:p>
        </p:txBody>
      </p:sp>
      <p:sp>
        <p:nvSpPr>
          <p:cNvPr id="79" name="TextBox 78"/>
          <p:cNvSpPr txBox="1"/>
          <p:nvPr/>
        </p:nvSpPr>
        <p:spPr>
          <a:xfrm rot="1002878">
            <a:off x="6373454" y="1169509"/>
            <a:ext cx="1204021" cy="261610"/>
          </a:xfrm>
          <a:prstGeom prst="rect">
            <a:avLst/>
          </a:prstGeom>
          <a:noFill/>
        </p:spPr>
        <p:txBody>
          <a:bodyPr wrap="square" rtlCol="0">
            <a:spAutoFit/>
          </a:bodyPr>
          <a:lstStyle>
            <a:defPPr>
              <a:defRPr lang="en-US"/>
            </a:defPPr>
            <a:lvl1pPr>
              <a:defRPr sz="1200" b="1">
                <a:latin typeface="+mj-lt"/>
                <a:cs typeface="Times New Roman" panose="02020603050405020304" pitchFamily="18" charset="0"/>
              </a:defRPr>
            </a:lvl1pPr>
          </a:lstStyle>
          <a:p>
            <a:r>
              <a:rPr lang="nl-BE" sz="1100" dirty="0"/>
              <a:t>Loontrekkende </a:t>
            </a:r>
          </a:p>
        </p:txBody>
      </p:sp>
      <p:sp>
        <p:nvSpPr>
          <p:cNvPr id="80" name="TextBox 79"/>
          <p:cNvSpPr txBox="1"/>
          <p:nvPr/>
        </p:nvSpPr>
        <p:spPr>
          <a:xfrm>
            <a:off x="1725241" y="2246006"/>
            <a:ext cx="419447" cy="246221"/>
          </a:xfrm>
          <a:prstGeom prst="rect">
            <a:avLst/>
          </a:prstGeom>
          <a:noFill/>
        </p:spPr>
        <p:txBody>
          <a:bodyPr wrap="square" rtlCol="0">
            <a:spAutoFit/>
          </a:bodyPr>
          <a:lstStyle/>
          <a:p>
            <a:r>
              <a:rPr lang="nl-BE" sz="1000">
                <a:latin typeface="+mj-lt"/>
                <a:cs typeface="Times New Roman" panose="02020603050405020304" pitchFamily="18" charset="0"/>
              </a:rPr>
              <a:t>Nee</a:t>
            </a:r>
          </a:p>
        </p:txBody>
      </p:sp>
      <p:sp>
        <p:nvSpPr>
          <p:cNvPr id="81" name="TextBox 80"/>
          <p:cNvSpPr txBox="1"/>
          <p:nvPr/>
        </p:nvSpPr>
        <p:spPr>
          <a:xfrm>
            <a:off x="3597449" y="1484784"/>
            <a:ext cx="419447" cy="246221"/>
          </a:xfrm>
          <a:prstGeom prst="rect">
            <a:avLst/>
          </a:prstGeom>
          <a:noFill/>
        </p:spPr>
        <p:txBody>
          <a:bodyPr wrap="square" rtlCol="0">
            <a:spAutoFit/>
          </a:bodyPr>
          <a:lstStyle/>
          <a:p>
            <a:r>
              <a:rPr lang="nl-BE" sz="1000">
                <a:latin typeface="+mj-lt"/>
                <a:cs typeface="Times New Roman" panose="02020603050405020304" pitchFamily="18" charset="0"/>
              </a:rPr>
              <a:t>Nee</a:t>
            </a:r>
          </a:p>
        </p:txBody>
      </p:sp>
      <p:sp>
        <p:nvSpPr>
          <p:cNvPr id="82" name="TextBox 81"/>
          <p:cNvSpPr txBox="1"/>
          <p:nvPr/>
        </p:nvSpPr>
        <p:spPr>
          <a:xfrm>
            <a:off x="344488" y="2246675"/>
            <a:ext cx="406493" cy="246221"/>
          </a:xfrm>
          <a:prstGeom prst="rect">
            <a:avLst/>
          </a:prstGeom>
          <a:noFill/>
        </p:spPr>
        <p:txBody>
          <a:bodyPr wrap="square" rtlCol="0">
            <a:spAutoFit/>
          </a:bodyPr>
          <a:lstStyle/>
          <a:p>
            <a:r>
              <a:rPr lang="nl-BE" sz="1000">
                <a:latin typeface="+mj-lt"/>
                <a:cs typeface="Times New Roman" panose="02020603050405020304" pitchFamily="18" charset="0"/>
              </a:rPr>
              <a:t>Ja</a:t>
            </a:r>
          </a:p>
        </p:txBody>
      </p:sp>
      <p:sp>
        <p:nvSpPr>
          <p:cNvPr id="83" name="TextBox 82"/>
          <p:cNvSpPr txBox="1"/>
          <p:nvPr/>
        </p:nvSpPr>
        <p:spPr>
          <a:xfrm>
            <a:off x="6719674" y="1480928"/>
            <a:ext cx="380908" cy="246221"/>
          </a:xfrm>
          <a:prstGeom prst="rect">
            <a:avLst/>
          </a:prstGeom>
          <a:noFill/>
        </p:spPr>
        <p:txBody>
          <a:bodyPr wrap="square" rtlCol="0">
            <a:spAutoFit/>
          </a:bodyPr>
          <a:lstStyle/>
          <a:p>
            <a:r>
              <a:rPr lang="nl-BE" sz="1000">
                <a:latin typeface="+mj-lt"/>
                <a:cs typeface="Times New Roman" panose="02020603050405020304" pitchFamily="18" charset="0"/>
              </a:rPr>
              <a:t>Ja</a:t>
            </a:r>
          </a:p>
        </p:txBody>
      </p:sp>
      <p:sp>
        <p:nvSpPr>
          <p:cNvPr id="84" name="TextBox 83"/>
          <p:cNvSpPr txBox="1"/>
          <p:nvPr/>
        </p:nvSpPr>
        <p:spPr>
          <a:xfrm>
            <a:off x="5575502" y="2344512"/>
            <a:ext cx="417569" cy="246221"/>
          </a:xfrm>
          <a:prstGeom prst="rect">
            <a:avLst/>
          </a:prstGeom>
          <a:noFill/>
        </p:spPr>
        <p:txBody>
          <a:bodyPr wrap="square" rtlCol="0">
            <a:spAutoFit/>
          </a:bodyPr>
          <a:lstStyle/>
          <a:p>
            <a:r>
              <a:rPr lang="nl-BE" sz="1000">
                <a:latin typeface="+mj-lt"/>
                <a:cs typeface="Times New Roman" panose="02020603050405020304" pitchFamily="18" charset="0"/>
              </a:rPr>
              <a:t>Ja</a:t>
            </a:r>
          </a:p>
        </p:txBody>
      </p:sp>
      <p:sp>
        <p:nvSpPr>
          <p:cNvPr id="85" name="TextBox 84"/>
          <p:cNvSpPr txBox="1"/>
          <p:nvPr/>
        </p:nvSpPr>
        <p:spPr>
          <a:xfrm>
            <a:off x="7151570" y="2348880"/>
            <a:ext cx="419447" cy="246221"/>
          </a:xfrm>
          <a:prstGeom prst="rect">
            <a:avLst/>
          </a:prstGeom>
          <a:noFill/>
        </p:spPr>
        <p:txBody>
          <a:bodyPr wrap="square" rtlCol="0">
            <a:spAutoFit/>
          </a:bodyPr>
          <a:lstStyle/>
          <a:p>
            <a:r>
              <a:rPr lang="nl-BE" sz="1000">
                <a:latin typeface="+mj-lt"/>
                <a:cs typeface="Times New Roman" panose="02020603050405020304" pitchFamily="18" charset="0"/>
              </a:rPr>
              <a:t>Nee</a:t>
            </a:r>
          </a:p>
        </p:txBody>
      </p:sp>
      <p:sp>
        <p:nvSpPr>
          <p:cNvPr id="86" name="TextBox 85"/>
          <p:cNvSpPr txBox="1"/>
          <p:nvPr/>
        </p:nvSpPr>
        <p:spPr>
          <a:xfrm>
            <a:off x="8050137" y="1471598"/>
            <a:ext cx="419447" cy="246221"/>
          </a:xfrm>
          <a:prstGeom prst="rect">
            <a:avLst/>
          </a:prstGeom>
          <a:noFill/>
        </p:spPr>
        <p:txBody>
          <a:bodyPr wrap="square" rtlCol="0">
            <a:spAutoFit/>
          </a:bodyPr>
          <a:lstStyle/>
          <a:p>
            <a:r>
              <a:rPr lang="nl-BE" sz="1000">
                <a:latin typeface="+mj-lt"/>
                <a:cs typeface="Times New Roman" panose="02020603050405020304" pitchFamily="18" charset="0"/>
              </a:rPr>
              <a:t>Nee</a:t>
            </a:r>
          </a:p>
        </p:txBody>
      </p:sp>
      <p:cxnSp>
        <p:nvCxnSpPr>
          <p:cNvPr id="110" name="Elbow Connector 109"/>
          <p:cNvCxnSpPr>
            <a:stCxn id="9" idx="2"/>
            <a:endCxn id="21" idx="0"/>
          </p:cNvCxnSpPr>
          <p:nvPr/>
        </p:nvCxnSpPr>
        <p:spPr>
          <a:xfrm rot="10800000" flipV="1">
            <a:off x="6536176" y="1714834"/>
            <a:ext cx="519623" cy="55677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22" name="TextBox 121">
            <a:hlinkClick r:id="" action="ppaction://noaction"/>
          </p:cNvPr>
          <p:cNvSpPr txBox="1"/>
          <p:nvPr/>
        </p:nvSpPr>
        <p:spPr>
          <a:xfrm>
            <a:off x="6600503" y="6525344"/>
            <a:ext cx="1588830" cy="215444"/>
          </a:xfrm>
          <a:prstGeom prst="rect">
            <a:avLst/>
          </a:prstGeom>
          <a:noFill/>
        </p:spPr>
        <p:txBody>
          <a:bodyPr wrap="square" rtlCol="0">
            <a:spAutoFit/>
          </a:bodyPr>
          <a:lstStyle/>
          <a:p>
            <a:r>
              <a:rPr lang="nl-BE" sz="800" b="1" dirty="0">
                <a:latin typeface="+mj-lt"/>
                <a:cs typeface="Times New Roman" panose="02020603050405020304" pitchFamily="18" charset="0"/>
              </a:rPr>
              <a:t>L1</a:t>
            </a:r>
            <a:r>
              <a:rPr lang="nl-BE" sz="800" dirty="0">
                <a:latin typeface="+mj-lt"/>
                <a:cs typeface="Times New Roman" panose="02020603050405020304" pitchFamily="18" charset="0"/>
              </a:rPr>
              <a:t> = </a:t>
            </a:r>
            <a:r>
              <a:rPr lang="nl-BE" sz="800" dirty="0" smtClean="0">
                <a:latin typeface="+mj-lt"/>
                <a:cs typeface="Times New Roman" panose="02020603050405020304" pitchFamily="18" charset="0"/>
              </a:rPr>
              <a:t>Limosa – </a:t>
            </a:r>
            <a:r>
              <a:rPr lang="nl-BE" sz="800" b="1" dirty="0" smtClean="0">
                <a:latin typeface="+mj-lt"/>
                <a:cs typeface="Times New Roman" panose="02020603050405020304" pitchFamily="18" charset="0"/>
                <a:hlinkClick r:id="rId4"/>
              </a:rPr>
              <a:t>www.limosa.be</a:t>
            </a:r>
            <a:r>
              <a:rPr lang="nl-BE" sz="800" dirty="0" smtClean="0">
                <a:latin typeface="+mj-lt"/>
                <a:cs typeface="Times New Roman" panose="02020603050405020304" pitchFamily="18" charset="0"/>
              </a:rPr>
              <a:t> </a:t>
            </a:r>
            <a:endParaRPr lang="nl-BE" sz="800" dirty="0">
              <a:latin typeface="+mj-lt"/>
              <a:cs typeface="Times New Roman" panose="02020603050405020304" pitchFamily="18" charset="0"/>
            </a:endParaRPr>
          </a:p>
        </p:txBody>
      </p:sp>
      <p:sp>
        <p:nvSpPr>
          <p:cNvPr id="123" name="TextBox 122">
            <a:hlinkClick r:id="" action="ppaction://noaction"/>
          </p:cNvPr>
          <p:cNvSpPr txBox="1"/>
          <p:nvPr/>
        </p:nvSpPr>
        <p:spPr>
          <a:xfrm>
            <a:off x="8340835" y="6525924"/>
            <a:ext cx="1710895" cy="215444"/>
          </a:xfrm>
          <a:prstGeom prst="rect">
            <a:avLst/>
          </a:prstGeom>
          <a:noFill/>
        </p:spPr>
        <p:txBody>
          <a:bodyPr wrap="square" rtlCol="0">
            <a:spAutoFit/>
          </a:bodyPr>
          <a:lstStyle/>
          <a:p>
            <a:r>
              <a:rPr lang="nl-BE" sz="800" b="1" dirty="0">
                <a:latin typeface="+mj-lt"/>
                <a:cs typeface="Times New Roman" panose="02020603050405020304" pitchFamily="18" charset="0"/>
              </a:rPr>
              <a:t>A1</a:t>
            </a:r>
            <a:r>
              <a:rPr lang="nl-BE" sz="800" dirty="0">
                <a:latin typeface="+mj-lt"/>
                <a:cs typeface="Times New Roman" panose="02020603050405020304" pitchFamily="18" charset="0"/>
              </a:rPr>
              <a:t> = Document van detachering</a:t>
            </a:r>
          </a:p>
        </p:txBody>
      </p:sp>
      <p:sp>
        <p:nvSpPr>
          <p:cNvPr id="124" name="TextBox 123"/>
          <p:cNvSpPr txBox="1"/>
          <p:nvPr/>
        </p:nvSpPr>
        <p:spPr>
          <a:xfrm>
            <a:off x="5372016" y="6668101"/>
            <a:ext cx="4691366" cy="215444"/>
          </a:xfrm>
          <a:prstGeom prst="rect">
            <a:avLst/>
          </a:prstGeom>
          <a:noFill/>
        </p:spPr>
        <p:txBody>
          <a:bodyPr wrap="square" rtlCol="0">
            <a:spAutoFit/>
          </a:bodyPr>
          <a:lstStyle/>
          <a:p>
            <a:r>
              <a:rPr lang="nl-BE" sz="800" b="1" dirty="0">
                <a:latin typeface="+mj-lt"/>
                <a:cs typeface="Times New Roman" panose="02020603050405020304" pitchFamily="18" charset="0"/>
              </a:rPr>
              <a:t>Belgische kaart </a:t>
            </a:r>
            <a:r>
              <a:rPr lang="nl-BE" sz="800" dirty="0">
                <a:latin typeface="+mj-lt"/>
                <a:cs typeface="Times New Roman" panose="02020603050405020304" pitchFamily="18" charset="0"/>
              </a:rPr>
              <a:t>= Verblijfstitel voor niet-Belgische werknemer onder de vorm van een officiële chipkaart</a:t>
            </a:r>
          </a:p>
        </p:txBody>
      </p:sp>
      <p:sp>
        <p:nvSpPr>
          <p:cNvPr id="57" name="Flowchart: Terminator 56"/>
          <p:cNvSpPr/>
          <p:nvPr/>
        </p:nvSpPr>
        <p:spPr>
          <a:xfrm>
            <a:off x="1244887" y="4622890"/>
            <a:ext cx="1004226" cy="436136"/>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smtClean="0">
                <a:solidFill>
                  <a:schemeClr val="tx1"/>
                </a:solidFill>
                <a:latin typeface="+mj-lt"/>
                <a:cs typeface="Times New Roman" panose="02020603050405020304" pitchFamily="18" charset="0"/>
              </a:rPr>
              <a:t>RSVZ</a:t>
            </a:r>
          </a:p>
          <a:p>
            <a:pPr algn="ctr"/>
            <a:r>
              <a:rPr lang="nl-BE" sz="900" dirty="0" smtClean="0">
                <a:solidFill>
                  <a:schemeClr val="tx1"/>
                </a:solidFill>
                <a:latin typeface="+mj-lt"/>
                <a:cs typeface="Times New Roman" panose="02020603050405020304" pitchFamily="18" charset="0"/>
              </a:rPr>
              <a:t>(sociale </a:t>
            </a:r>
            <a:r>
              <a:rPr lang="nl-BE" sz="900" dirty="0">
                <a:solidFill>
                  <a:schemeClr val="tx1"/>
                </a:solidFill>
                <a:latin typeface="+mj-lt"/>
                <a:cs typeface="Times New Roman" panose="02020603050405020304" pitchFamily="18" charset="0"/>
              </a:rPr>
              <a:t>kas)</a:t>
            </a:r>
          </a:p>
        </p:txBody>
      </p:sp>
      <p:sp>
        <p:nvSpPr>
          <p:cNvPr id="58" name="Flowchart: Terminator 57"/>
          <p:cNvSpPr/>
          <p:nvPr/>
        </p:nvSpPr>
        <p:spPr>
          <a:xfrm>
            <a:off x="5223146" y="4583723"/>
            <a:ext cx="1175320" cy="576056"/>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nl-BE" sz="800" dirty="0">
                <a:solidFill>
                  <a:schemeClr val="tx1"/>
                </a:solidFill>
                <a:latin typeface="+mj-lt"/>
                <a:cs typeface="Times New Roman" panose="02020603050405020304" pitchFamily="18" charset="0"/>
              </a:rPr>
              <a:t>C3.2A + C</a:t>
            </a:r>
            <a:r>
              <a:rPr lang="nl-BE" sz="800" dirty="0" smtClean="0">
                <a:solidFill>
                  <a:schemeClr val="tx1"/>
                </a:solidFill>
                <a:latin typeface="+mj-lt"/>
                <a:cs typeface="Times New Roman" panose="02020603050405020304" pitchFamily="18" charset="0"/>
              </a:rPr>
              <a:t>onstrubadge </a:t>
            </a:r>
            <a:r>
              <a:rPr lang="nl-BE" sz="800" b="1" u="sng" dirty="0">
                <a:solidFill>
                  <a:schemeClr val="tx1"/>
                </a:solidFill>
                <a:latin typeface="+mj-lt"/>
                <a:cs typeface="Times New Roman" panose="02020603050405020304" pitchFamily="18" charset="0"/>
              </a:rPr>
              <a:t>of</a:t>
            </a:r>
            <a:r>
              <a:rPr lang="nl-BE" sz="800" dirty="0">
                <a:solidFill>
                  <a:schemeClr val="tx1"/>
                </a:solidFill>
                <a:latin typeface="+mj-lt"/>
                <a:cs typeface="Times New Roman" panose="02020603050405020304" pitchFamily="18" charset="0"/>
              </a:rPr>
              <a:t> DIMONA-bewijs indien nieuwe werknemer</a:t>
            </a:r>
          </a:p>
        </p:txBody>
      </p:sp>
      <p:cxnSp>
        <p:nvCxnSpPr>
          <p:cNvPr id="93" name="Elbow Connector 92"/>
          <p:cNvCxnSpPr>
            <a:stCxn id="21" idx="6"/>
            <a:endCxn id="67" idx="0"/>
          </p:cNvCxnSpPr>
          <p:nvPr/>
        </p:nvCxnSpPr>
        <p:spPr>
          <a:xfrm>
            <a:off x="7148982" y="2562274"/>
            <a:ext cx="48444" cy="203337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38" name="Flowchart: Terminator 137"/>
          <p:cNvSpPr/>
          <p:nvPr/>
        </p:nvSpPr>
        <p:spPr>
          <a:xfrm>
            <a:off x="168543" y="3499898"/>
            <a:ext cx="768471" cy="845784"/>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err="1" smtClean="0">
                <a:solidFill>
                  <a:schemeClr val="tx1"/>
                </a:solidFill>
                <a:latin typeface="+mj-lt"/>
                <a:cs typeface="Times New Roman" panose="02020603050405020304" pitchFamily="18" charset="0"/>
              </a:rPr>
              <a:t>Identiteits-kaart</a:t>
            </a:r>
            <a:endParaRPr lang="nl-BE" sz="900" smtClean="0">
              <a:solidFill>
                <a:schemeClr val="tx1"/>
              </a:solidFill>
              <a:latin typeface="+mj-lt"/>
              <a:cs typeface="Times New Roman" panose="02020603050405020304" pitchFamily="18" charset="0"/>
            </a:endParaRPr>
          </a:p>
          <a:p>
            <a:pPr algn="ctr"/>
            <a:endParaRPr lang="nl-BE" sz="900" dirty="0" smtClean="0">
              <a:solidFill>
                <a:schemeClr val="tx1"/>
              </a:solidFill>
              <a:latin typeface="+mj-lt"/>
              <a:cs typeface="Times New Roman" panose="02020603050405020304" pitchFamily="18" charset="0"/>
            </a:endParaRPr>
          </a:p>
          <a:p>
            <a:pPr algn="ctr"/>
            <a:endParaRPr lang="nl-BE" sz="900" dirty="0">
              <a:solidFill>
                <a:schemeClr val="tx1"/>
              </a:solidFill>
              <a:latin typeface="+mj-lt"/>
              <a:cs typeface="Times New Roman" panose="02020603050405020304" pitchFamily="18" charset="0"/>
            </a:endParaRPr>
          </a:p>
        </p:txBody>
      </p:sp>
      <p:sp>
        <p:nvSpPr>
          <p:cNvPr id="142" name="Flowchart: Terminator 141"/>
          <p:cNvSpPr/>
          <p:nvPr/>
        </p:nvSpPr>
        <p:spPr>
          <a:xfrm>
            <a:off x="6660154" y="3489739"/>
            <a:ext cx="1160161" cy="957112"/>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nl-BE" sz="900" dirty="0">
                <a:solidFill>
                  <a:schemeClr val="tx1"/>
                </a:solidFill>
                <a:latin typeface="+mj-lt"/>
                <a:cs typeface="Times New Roman" panose="02020603050405020304" pitchFamily="18" charset="0"/>
              </a:rPr>
              <a:t>Identiteitskaart </a:t>
            </a:r>
            <a:r>
              <a:rPr lang="nl-BE" sz="900" b="1" u="sng" dirty="0">
                <a:solidFill>
                  <a:schemeClr val="tx1"/>
                </a:solidFill>
                <a:latin typeface="+mj-lt"/>
                <a:cs typeface="Times New Roman" panose="02020603050405020304" pitchFamily="18" charset="0"/>
              </a:rPr>
              <a:t>of</a:t>
            </a:r>
            <a:r>
              <a:rPr lang="nl-BE" sz="900" dirty="0">
                <a:solidFill>
                  <a:schemeClr val="tx1"/>
                </a:solidFill>
                <a:latin typeface="+mj-lt"/>
                <a:cs typeface="Times New Roman" panose="02020603050405020304" pitchFamily="18" charset="0"/>
              </a:rPr>
              <a:t> </a:t>
            </a:r>
            <a:r>
              <a:rPr lang="nl-BE" sz="900" dirty="0">
                <a:solidFill>
                  <a:schemeClr val="tx1"/>
                </a:solidFill>
                <a:latin typeface="+mj-lt"/>
                <a:cs typeface="Times New Roman" panose="02020603050405020304" pitchFamily="18" charset="0"/>
                <a:hlinkClick r:id="rId5" action="ppaction://hlinksldjump"/>
              </a:rPr>
              <a:t>Belgische </a:t>
            </a:r>
            <a:r>
              <a:rPr lang="nl-BE" sz="900" dirty="0" smtClean="0">
                <a:solidFill>
                  <a:schemeClr val="tx1"/>
                </a:solidFill>
                <a:latin typeface="+mj-lt"/>
                <a:cs typeface="Times New Roman" panose="02020603050405020304" pitchFamily="18" charset="0"/>
                <a:hlinkClick r:id="rId5" action="ppaction://hlinksldjump"/>
              </a:rPr>
              <a:t>ID- / verblijfkaart</a:t>
            </a:r>
            <a:endParaRPr lang="nl-BE" sz="900" dirty="0">
              <a:solidFill>
                <a:schemeClr val="tx1"/>
              </a:solidFill>
              <a:latin typeface="+mj-lt"/>
              <a:cs typeface="Times New Roman" panose="02020603050405020304" pitchFamily="18" charset="0"/>
            </a:endParaRPr>
          </a:p>
        </p:txBody>
      </p:sp>
      <p:sp>
        <p:nvSpPr>
          <p:cNvPr id="150" name="Flowchart: Terminator 149"/>
          <p:cNvSpPr/>
          <p:nvPr/>
        </p:nvSpPr>
        <p:spPr>
          <a:xfrm>
            <a:off x="5253883" y="3492342"/>
            <a:ext cx="1157281" cy="932312"/>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lstStyle/>
          <a:p>
            <a:pPr algn="ctr"/>
            <a:r>
              <a:rPr lang="nl-BE" sz="900" dirty="0">
                <a:solidFill>
                  <a:schemeClr val="tx1"/>
                </a:solidFill>
                <a:latin typeface="+mj-lt"/>
                <a:cs typeface="Times New Roman" panose="02020603050405020304" pitchFamily="18" charset="0"/>
              </a:rPr>
              <a:t>Identiteitskaart </a:t>
            </a:r>
            <a:r>
              <a:rPr lang="nl-BE" sz="900" b="1" u="sng" dirty="0">
                <a:solidFill>
                  <a:schemeClr val="tx1"/>
                </a:solidFill>
                <a:latin typeface="+mj-lt"/>
                <a:cs typeface="Times New Roman" panose="02020603050405020304" pitchFamily="18" charset="0"/>
              </a:rPr>
              <a:t>of</a:t>
            </a:r>
            <a:r>
              <a:rPr lang="nl-BE" sz="900" dirty="0">
                <a:solidFill>
                  <a:schemeClr val="tx1"/>
                </a:solidFill>
                <a:latin typeface="+mj-lt"/>
                <a:cs typeface="Times New Roman" panose="02020603050405020304" pitchFamily="18" charset="0"/>
              </a:rPr>
              <a:t> </a:t>
            </a:r>
            <a:r>
              <a:rPr lang="nl-BE" sz="900" dirty="0">
                <a:solidFill>
                  <a:schemeClr val="tx1"/>
                </a:solidFill>
                <a:latin typeface="+mj-lt"/>
                <a:cs typeface="Times New Roman" panose="02020603050405020304" pitchFamily="18" charset="0"/>
                <a:hlinkClick r:id="rId5" action="ppaction://hlinksldjump"/>
              </a:rPr>
              <a:t>Belgische </a:t>
            </a:r>
            <a:r>
              <a:rPr lang="nl-BE" sz="900" dirty="0" smtClean="0">
                <a:solidFill>
                  <a:schemeClr val="tx1"/>
                </a:solidFill>
                <a:latin typeface="+mj-lt"/>
                <a:cs typeface="Times New Roman" panose="02020603050405020304" pitchFamily="18" charset="0"/>
                <a:hlinkClick r:id="rId5" action="ppaction://hlinksldjump"/>
              </a:rPr>
              <a:t>ID- / verblijfkaart</a:t>
            </a:r>
            <a:endParaRPr lang="nl-BE" sz="900" dirty="0">
              <a:solidFill>
                <a:schemeClr val="tx1"/>
              </a:solidFill>
              <a:latin typeface="+mj-lt"/>
              <a:cs typeface="Times New Roman" panose="02020603050405020304" pitchFamily="18" charset="0"/>
            </a:endParaRPr>
          </a:p>
          <a:p>
            <a:pPr algn="ctr"/>
            <a:endParaRPr lang="nl-BE" sz="700" dirty="0">
              <a:solidFill>
                <a:schemeClr val="tx1"/>
              </a:solidFill>
              <a:latin typeface="+mj-lt"/>
              <a:cs typeface="Times New Roman" panose="02020603050405020304" pitchFamily="18" charset="0"/>
            </a:endParaRPr>
          </a:p>
        </p:txBody>
      </p:sp>
      <p:sp>
        <p:nvSpPr>
          <p:cNvPr id="160" name="Rectangle 159">
            <a:hlinkClick r:id="" action="ppaction://noaction"/>
          </p:cNvPr>
          <p:cNvSpPr/>
          <p:nvPr/>
        </p:nvSpPr>
        <p:spPr>
          <a:xfrm>
            <a:off x="209106" y="5203889"/>
            <a:ext cx="9559338" cy="1375992"/>
          </a:xfrm>
          <a:prstGeom prst="rect">
            <a:avLst/>
          </a:prstGeom>
          <a:solidFill>
            <a:srgbClr val="71DAFF"/>
          </a:solidFill>
          <a:ln w="127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BE" sz="900" b="1">
              <a:latin typeface="+mj-lt"/>
            </a:endParaRPr>
          </a:p>
        </p:txBody>
      </p:sp>
      <p:sp>
        <p:nvSpPr>
          <p:cNvPr id="67" name="Flowchart: Terminator 66"/>
          <p:cNvSpPr/>
          <p:nvPr/>
        </p:nvSpPr>
        <p:spPr>
          <a:xfrm>
            <a:off x="6648329" y="4595645"/>
            <a:ext cx="1098193" cy="223985"/>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a:solidFill>
                  <a:schemeClr val="tx1"/>
                </a:solidFill>
                <a:latin typeface="+mj-lt"/>
                <a:cs typeface="Times New Roman" panose="02020603050405020304" pitchFamily="18" charset="0"/>
              </a:rPr>
              <a:t>DIMONA-bewijs</a:t>
            </a:r>
          </a:p>
        </p:txBody>
      </p:sp>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4510" y="391147"/>
            <a:ext cx="332436" cy="332436"/>
          </a:xfrm>
          <a:prstGeom prst="rect">
            <a:avLst/>
          </a:prstGeom>
        </p:spPr>
      </p:pic>
      <p:pic>
        <p:nvPicPr>
          <p:cNvPr id="13" name="Image 12"/>
          <p:cNvPicPr>
            <a:picLocks noChangeAspect="1"/>
          </p:cNvPicPr>
          <p:nvPr/>
        </p:nvPicPr>
        <p:blipFill rotWithShape="1">
          <a:blip r:embed="rId7" cstate="print">
            <a:extLst>
              <a:ext uri="{28A0092B-C50C-407E-A947-70E740481C1C}">
                <a14:useLocalDpi xmlns:a14="http://schemas.microsoft.com/office/drawing/2010/main" val="0"/>
              </a:ext>
            </a:extLst>
          </a:blip>
          <a:srcRect l="49861" t="10502" r="5854" b="12477"/>
          <a:stretch/>
        </p:blipFill>
        <p:spPr>
          <a:xfrm>
            <a:off x="9207522" y="128710"/>
            <a:ext cx="292693" cy="335541"/>
          </a:xfrm>
          <a:prstGeom prst="rect">
            <a:avLst/>
          </a:prstGeom>
        </p:spPr>
      </p:pic>
      <p:pic>
        <p:nvPicPr>
          <p:cNvPr id="14" name="Image 13"/>
          <p:cNvPicPr>
            <a:picLocks noChangeAspect="1"/>
          </p:cNvPicPr>
          <p:nvPr/>
        </p:nvPicPr>
        <p:blipFill rotWithShape="1">
          <a:blip r:embed="rId8" cstate="print">
            <a:extLst>
              <a:ext uri="{28A0092B-C50C-407E-A947-70E740481C1C}">
                <a14:useLocalDpi xmlns:a14="http://schemas.microsoft.com/office/drawing/2010/main" val="0"/>
              </a:ext>
            </a:extLst>
          </a:blip>
          <a:srcRect l="3478" r="70753" b="2248"/>
          <a:stretch/>
        </p:blipFill>
        <p:spPr>
          <a:xfrm>
            <a:off x="9458920" y="126115"/>
            <a:ext cx="342554" cy="296718"/>
          </a:xfrm>
          <a:prstGeom prst="rect">
            <a:avLst/>
          </a:prstGeom>
        </p:spPr>
      </p:pic>
      <p:pic>
        <p:nvPicPr>
          <p:cNvPr id="15" name="Image 14"/>
          <p:cNvPicPr>
            <a:picLocks noChangeAspect="1"/>
          </p:cNvPicPr>
          <p:nvPr/>
        </p:nvPicPr>
        <p:blipFill rotWithShape="1">
          <a:blip r:embed="rId9" cstate="print">
            <a:extLst>
              <a:ext uri="{28A0092B-C50C-407E-A947-70E740481C1C}">
                <a14:useLocalDpi xmlns:a14="http://schemas.microsoft.com/office/drawing/2010/main" val="0"/>
              </a:ext>
            </a:extLst>
          </a:blip>
          <a:srcRect r="63084"/>
          <a:stretch/>
        </p:blipFill>
        <p:spPr>
          <a:xfrm>
            <a:off x="9141851" y="475206"/>
            <a:ext cx="332659" cy="257184"/>
          </a:xfrm>
          <a:prstGeom prst="rect">
            <a:avLst/>
          </a:prstGeom>
        </p:spPr>
      </p:pic>
      <p:pic>
        <p:nvPicPr>
          <p:cNvPr id="17" name="Image 16"/>
          <p:cNvPicPr>
            <a:picLocks noChangeAspect="1"/>
          </p:cNvPicPr>
          <p:nvPr/>
        </p:nvPicPr>
        <p:blipFill rotWithShape="1">
          <a:blip r:embed="rId10" cstate="print">
            <a:extLst>
              <a:ext uri="{28A0092B-C50C-407E-A947-70E740481C1C}">
                <a14:useLocalDpi xmlns:a14="http://schemas.microsoft.com/office/drawing/2010/main" val="0"/>
              </a:ext>
            </a:extLst>
          </a:blip>
          <a:srcRect l="9293" t="33333" r="73261" b="33331"/>
          <a:stretch/>
        </p:blipFill>
        <p:spPr>
          <a:xfrm>
            <a:off x="8881804" y="119666"/>
            <a:ext cx="278723" cy="278723"/>
          </a:xfrm>
          <a:prstGeom prst="rect">
            <a:avLst/>
          </a:prstGeom>
        </p:spPr>
      </p:pic>
      <p:pic>
        <p:nvPicPr>
          <p:cNvPr id="19" name="Imag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26024" y="424251"/>
            <a:ext cx="389397" cy="352421"/>
          </a:xfrm>
          <a:prstGeom prst="rect">
            <a:avLst/>
          </a:prstGeom>
        </p:spPr>
      </p:pic>
      <p:pic>
        <p:nvPicPr>
          <p:cNvPr id="23" name="Image 22"/>
          <p:cNvPicPr>
            <a:picLocks noChangeAspect="1"/>
          </p:cNvPicPr>
          <p:nvPr/>
        </p:nvPicPr>
        <p:blipFill rotWithShape="1">
          <a:blip r:embed="rId12" cstate="print">
            <a:extLst>
              <a:ext uri="{28A0092B-C50C-407E-A947-70E740481C1C}">
                <a14:useLocalDpi xmlns:a14="http://schemas.microsoft.com/office/drawing/2010/main" val="0"/>
              </a:ext>
            </a:extLst>
          </a:blip>
          <a:srcRect r="50727"/>
          <a:stretch/>
        </p:blipFill>
        <p:spPr>
          <a:xfrm>
            <a:off x="8580757" y="458305"/>
            <a:ext cx="226968" cy="268560"/>
          </a:xfrm>
          <a:prstGeom prst="rect">
            <a:avLst/>
          </a:prstGeom>
        </p:spPr>
      </p:pic>
      <p:pic>
        <p:nvPicPr>
          <p:cNvPr id="25" name="Image 24"/>
          <p:cNvPicPr>
            <a:picLocks noChangeAspect="1"/>
          </p:cNvPicPr>
          <p:nvPr/>
        </p:nvPicPr>
        <p:blipFill rotWithShape="1">
          <a:blip r:embed="rId13" cstate="print">
            <a:extLst>
              <a:ext uri="{28A0092B-C50C-407E-A947-70E740481C1C}">
                <a14:useLocalDpi xmlns:a14="http://schemas.microsoft.com/office/drawing/2010/main" val="0"/>
              </a:ext>
            </a:extLst>
          </a:blip>
          <a:srcRect r="62642"/>
          <a:stretch/>
        </p:blipFill>
        <p:spPr>
          <a:xfrm>
            <a:off x="8575989" y="129925"/>
            <a:ext cx="265210" cy="297577"/>
          </a:xfrm>
          <a:prstGeom prst="rect">
            <a:avLst/>
          </a:prstGeom>
        </p:spPr>
      </p:pic>
      <p:pic>
        <p:nvPicPr>
          <p:cNvPr id="31" name="Imag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84995" y="2726368"/>
            <a:ext cx="324000" cy="216000"/>
          </a:xfrm>
          <a:prstGeom prst="rect">
            <a:avLst/>
          </a:prstGeom>
        </p:spPr>
      </p:pic>
      <p:pic>
        <p:nvPicPr>
          <p:cNvPr id="100" name="Picture 16" descr="Résultat de recherche d'images pour &quot;limos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63628" y="5238022"/>
            <a:ext cx="472272" cy="667755"/>
          </a:xfrm>
          <a:prstGeom prst="rect">
            <a:avLst/>
          </a:prstGeom>
          <a:solidFill>
            <a:schemeClr val="bg1"/>
          </a:solidFill>
          <a:extLst/>
        </p:spPr>
      </p:pic>
      <p:pic>
        <p:nvPicPr>
          <p:cNvPr id="94" name="Picture 14" descr="Résultat de recherche d'images pour &quot;lisabadge&quo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38921" y="5931251"/>
            <a:ext cx="45214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40" name="Elbow Connector 49"/>
          <p:cNvCxnSpPr>
            <a:cxnSpLocks/>
            <a:stCxn id="8" idx="2"/>
            <a:endCxn id="22" idx="0"/>
          </p:cNvCxnSpPr>
          <p:nvPr/>
        </p:nvCxnSpPr>
        <p:spPr>
          <a:xfrm rot="10800000" flipV="1">
            <a:off x="1231881" y="1712184"/>
            <a:ext cx="557522" cy="4926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46" name="TextBox 81"/>
          <p:cNvSpPr txBox="1"/>
          <p:nvPr/>
        </p:nvSpPr>
        <p:spPr>
          <a:xfrm>
            <a:off x="1490856" y="1484784"/>
            <a:ext cx="406493" cy="246221"/>
          </a:xfrm>
          <a:prstGeom prst="rect">
            <a:avLst/>
          </a:prstGeom>
          <a:noFill/>
        </p:spPr>
        <p:txBody>
          <a:bodyPr wrap="square" rtlCol="0">
            <a:spAutoFit/>
          </a:bodyPr>
          <a:lstStyle/>
          <a:p>
            <a:r>
              <a:rPr lang="nl-BE" sz="1000">
                <a:latin typeface="+mj-lt"/>
                <a:cs typeface="Times New Roman" panose="02020603050405020304" pitchFamily="18" charset="0"/>
              </a:rPr>
              <a:t>Ja</a:t>
            </a:r>
          </a:p>
        </p:txBody>
      </p:sp>
      <p:pic>
        <p:nvPicPr>
          <p:cNvPr id="149" name="Image 1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17477" y="1825333"/>
            <a:ext cx="324000" cy="216000"/>
          </a:xfrm>
          <a:prstGeom prst="rect">
            <a:avLst/>
          </a:prstGeom>
        </p:spPr>
      </p:pic>
      <p:cxnSp>
        <p:nvCxnSpPr>
          <p:cNvPr id="175" name="Elbow Connector 109"/>
          <p:cNvCxnSpPr>
            <a:stCxn id="9" idx="6"/>
            <a:endCxn id="184" idx="0"/>
          </p:cNvCxnSpPr>
          <p:nvPr/>
        </p:nvCxnSpPr>
        <p:spPr>
          <a:xfrm>
            <a:off x="8084530" y="1714834"/>
            <a:ext cx="196053" cy="281920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178" name="Image 17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6695" y="1840999"/>
            <a:ext cx="324000" cy="216000"/>
          </a:xfrm>
          <a:prstGeom prst="rect">
            <a:avLst/>
          </a:prstGeom>
        </p:spPr>
      </p:pic>
      <p:sp>
        <p:nvSpPr>
          <p:cNvPr id="184" name="Flowchart: Terminator 25">
            <a:hlinkClick r:id="" action="ppaction://noaction"/>
          </p:cNvPr>
          <p:cNvSpPr/>
          <p:nvPr/>
        </p:nvSpPr>
        <p:spPr>
          <a:xfrm>
            <a:off x="7863059" y="4534040"/>
            <a:ext cx="835048" cy="263902"/>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a:solidFill>
                  <a:schemeClr val="tx1"/>
                </a:solidFill>
                <a:latin typeface="+mj-lt"/>
                <a:cs typeface="Times New Roman" panose="02020603050405020304" pitchFamily="18" charset="0"/>
                <a:hlinkClick r:id="rId2" action="ppaction://hlinksldjump"/>
              </a:rPr>
              <a:t>L1</a:t>
            </a:r>
            <a:endParaRPr lang="nl-BE" sz="900" dirty="0">
              <a:solidFill>
                <a:schemeClr val="tx1"/>
              </a:solidFill>
              <a:latin typeface="+mj-lt"/>
              <a:cs typeface="Times New Roman" panose="02020603050405020304" pitchFamily="18" charset="0"/>
            </a:endParaRPr>
          </a:p>
        </p:txBody>
      </p:sp>
      <p:sp>
        <p:nvSpPr>
          <p:cNvPr id="185" name="Flowchart: Terminator 26">
            <a:hlinkClick r:id="" action="ppaction://noaction"/>
          </p:cNvPr>
          <p:cNvSpPr/>
          <p:nvPr/>
        </p:nvSpPr>
        <p:spPr>
          <a:xfrm>
            <a:off x="7870107" y="4889808"/>
            <a:ext cx="828000" cy="246650"/>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a:solidFill>
                  <a:schemeClr val="tx1"/>
                </a:solidFill>
                <a:latin typeface="+mj-lt"/>
                <a:cs typeface="Times New Roman" panose="02020603050405020304" pitchFamily="18" charset="0"/>
                <a:hlinkClick r:id="rId3" action="ppaction://hlinksldjump"/>
              </a:rPr>
              <a:t>A1</a:t>
            </a:r>
            <a:endParaRPr lang="nl-BE" sz="900" dirty="0">
              <a:solidFill>
                <a:schemeClr val="tx1"/>
              </a:solidFill>
              <a:latin typeface="+mj-lt"/>
              <a:cs typeface="Times New Roman" panose="02020603050405020304" pitchFamily="18" charset="0"/>
            </a:endParaRPr>
          </a:p>
        </p:txBody>
      </p:sp>
      <p:pic>
        <p:nvPicPr>
          <p:cNvPr id="186" name="Picture 16" descr="Résultat de recherche d'images pour &quot;limos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45224" y="5238924"/>
            <a:ext cx="472272" cy="667755"/>
          </a:xfrm>
          <a:prstGeom prst="rect">
            <a:avLst/>
          </a:prstGeom>
          <a:solidFill>
            <a:schemeClr val="bg1"/>
          </a:solidFill>
          <a:extLst/>
        </p:spPr>
      </p:pic>
      <p:pic>
        <p:nvPicPr>
          <p:cNvPr id="187" name="Picture 14" descr="Résultat de recherche d'images pour &quot;lisabadge&quo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214830" y="5942704"/>
            <a:ext cx="452148" cy="28800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4" descr="Résultat de recherche d'images pour &quot;lisabadge&quo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67665" y="5899202"/>
            <a:ext cx="452148" cy="28800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4" descr="Résultat de recherche d'images pour &quot;lisabadge&quo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57983" y="5663089"/>
            <a:ext cx="452148" cy="288000"/>
          </a:xfrm>
          <a:prstGeom prst="rect">
            <a:avLst/>
          </a:prstGeom>
          <a:noFill/>
          <a:extLst>
            <a:ext uri="{909E8E84-426E-40DD-AFC4-6F175D3DCCD1}">
              <a14:hiddenFill xmlns:a14="http://schemas.microsoft.com/office/drawing/2010/main">
                <a:solidFill>
                  <a:srgbClr val="FFFFFF"/>
                </a:solidFill>
              </a14:hiddenFill>
            </a:ext>
          </a:extLst>
        </p:spPr>
      </p:pic>
      <p:sp>
        <p:nvSpPr>
          <p:cNvPr id="191" name="ZoneTexte 190"/>
          <p:cNvSpPr txBox="1"/>
          <p:nvPr/>
        </p:nvSpPr>
        <p:spPr>
          <a:xfrm>
            <a:off x="391947" y="6268761"/>
            <a:ext cx="9267803" cy="261610"/>
          </a:xfrm>
          <a:prstGeom prst="rect">
            <a:avLst/>
          </a:prstGeom>
          <a:noFill/>
        </p:spPr>
        <p:txBody>
          <a:bodyPr vert="horz" wrap="square" rtlCol="0">
            <a:spAutoFit/>
          </a:bodyPr>
          <a:lstStyle/>
          <a:p>
            <a:r>
              <a:rPr lang="nl-BE" sz="1100" b="1" dirty="0">
                <a:solidFill>
                  <a:schemeClr val="bg1"/>
                </a:solidFill>
                <a:effectLst>
                  <a:outerShdw blurRad="50800" dist="38100" dir="2700000" algn="tl" rotWithShape="0">
                    <a:prstClr val="black">
                      <a:alpha val="40000"/>
                    </a:prstClr>
                  </a:outerShdw>
                </a:effectLst>
              </a:rPr>
              <a:t>CI@W documenten die de werknemer moet bezitten </a:t>
            </a:r>
            <a:r>
              <a:rPr lang="nl-BE" sz="1100" b="1" u="sng" dirty="0">
                <a:solidFill>
                  <a:schemeClr val="bg1"/>
                </a:solidFill>
                <a:effectLst>
                  <a:outerShdw blurRad="50800" dist="38100" dir="2700000" algn="tl" rotWithShape="0">
                    <a:prstClr val="black">
                      <a:alpha val="40000"/>
                    </a:prstClr>
                  </a:outerShdw>
                </a:effectLst>
              </a:rPr>
              <a:t>voor</a:t>
            </a:r>
            <a:r>
              <a:rPr lang="nl-BE" sz="1100" b="1" dirty="0">
                <a:solidFill>
                  <a:schemeClr val="bg1"/>
                </a:solidFill>
                <a:effectLst>
                  <a:outerShdw blurRad="50800" dist="38100" dir="2700000" algn="tl" rotWithShape="0">
                    <a:prstClr val="black">
                      <a:alpha val="40000"/>
                    </a:prstClr>
                  </a:outerShdw>
                </a:effectLst>
              </a:rPr>
              <a:t> hij de werf kan betreden (bijlage 19 uitgesloten)                  Sancties in geval van niet-naleving!</a:t>
            </a:r>
          </a:p>
        </p:txBody>
      </p:sp>
      <p:pic>
        <p:nvPicPr>
          <p:cNvPr id="193" name="Picture 14" descr="Résultat de recherche d'images pour &quot;lisabadge&quo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56702" y="5655269"/>
            <a:ext cx="452148" cy="288000"/>
          </a:xfrm>
          <a:prstGeom prst="rect">
            <a:avLst/>
          </a:prstGeom>
          <a:noFill/>
          <a:extLst>
            <a:ext uri="{909E8E84-426E-40DD-AFC4-6F175D3DCCD1}">
              <a14:hiddenFill xmlns:a14="http://schemas.microsoft.com/office/drawing/2010/main">
                <a:solidFill>
                  <a:srgbClr val="FFFFFF"/>
                </a:solidFill>
              </a14:hiddenFill>
            </a:ext>
          </a:extLst>
        </p:spPr>
      </p:pic>
      <p:cxnSp>
        <p:nvCxnSpPr>
          <p:cNvPr id="196" name="Elbow Connector 49"/>
          <p:cNvCxnSpPr>
            <a:cxnSpLocks/>
            <a:stCxn id="22" idx="6"/>
            <a:endCxn id="203" idx="0"/>
          </p:cNvCxnSpPr>
          <p:nvPr/>
        </p:nvCxnSpPr>
        <p:spPr>
          <a:xfrm>
            <a:off x="1807497" y="2507794"/>
            <a:ext cx="1022254" cy="2109890"/>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01" name="Groupe 200"/>
          <p:cNvGrpSpPr/>
          <p:nvPr/>
        </p:nvGrpSpPr>
        <p:grpSpPr>
          <a:xfrm>
            <a:off x="2534353" y="2500449"/>
            <a:ext cx="608041" cy="640519"/>
            <a:chOff x="3424241" y="3279590"/>
            <a:chExt cx="608041" cy="640519"/>
          </a:xfrm>
        </p:grpSpPr>
        <p:pic>
          <p:nvPicPr>
            <p:cNvPr id="194" name="Image 19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212" y="3500817"/>
              <a:ext cx="324000" cy="216000"/>
            </a:xfrm>
            <a:prstGeom prst="rect">
              <a:avLst/>
            </a:prstGeom>
          </p:spPr>
        </p:pic>
        <p:sp>
          <p:nvSpPr>
            <p:cNvPr id="195" name="Multiplier 194"/>
            <p:cNvSpPr/>
            <p:nvPr/>
          </p:nvSpPr>
          <p:spPr>
            <a:xfrm>
              <a:off x="3424241" y="3279590"/>
              <a:ext cx="608041" cy="640519"/>
            </a:xfrm>
            <a:prstGeom prst="mathMultiply">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03" name="Flowchart: Terminator 56"/>
          <p:cNvSpPr/>
          <p:nvPr/>
        </p:nvSpPr>
        <p:spPr>
          <a:xfrm>
            <a:off x="2365592" y="4617684"/>
            <a:ext cx="928317" cy="292827"/>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err="1">
                <a:solidFill>
                  <a:schemeClr val="tx1"/>
                </a:solidFill>
                <a:latin typeface="+mj-lt"/>
                <a:cs typeface="Times New Roman" panose="02020603050405020304" pitchFamily="18" charset="0"/>
              </a:rPr>
              <a:t>Arbeids-vergunning</a:t>
            </a:r>
            <a:endParaRPr lang="nl-BE" sz="900" dirty="0">
              <a:solidFill>
                <a:schemeClr val="tx1"/>
              </a:solidFill>
              <a:latin typeface="+mj-lt"/>
              <a:cs typeface="Times New Roman" panose="02020603050405020304" pitchFamily="18" charset="0"/>
            </a:endParaRPr>
          </a:p>
        </p:txBody>
      </p:sp>
      <p:sp>
        <p:nvSpPr>
          <p:cNvPr id="208" name="Flowchart: Terminator 56"/>
          <p:cNvSpPr/>
          <p:nvPr/>
        </p:nvSpPr>
        <p:spPr>
          <a:xfrm>
            <a:off x="156801" y="4576468"/>
            <a:ext cx="834620" cy="461971"/>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a:solidFill>
                  <a:schemeClr val="tx1"/>
                </a:solidFill>
                <a:latin typeface="+mj-lt"/>
                <a:cs typeface="Times New Roman" panose="02020603050405020304" pitchFamily="18" charset="0"/>
              </a:rPr>
              <a:t>RSVZ (sociale kas)</a:t>
            </a:r>
          </a:p>
        </p:txBody>
      </p:sp>
      <p:cxnSp>
        <p:nvCxnSpPr>
          <p:cNvPr id="238" name="Elbow Connector 49"/>
          <p:cNvCxnSpPr>
            <a:cxnSpLocks/>
            <a:stCxn id="8" idx="6"/>
            <a:endCxn id="246" idx="0"/>
          </p:cNvCxnSpPr>
          <p:nvPr/>
        </p:nvCxnSpPr>
        <p:spPr>
          <a:xfrm>
            <a:off x="3656856" y="1712185"/>
            <a:ext cx="1064130" cy="285648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35" name="Groupe 234"/>
          <p:cNvGrpSpPr/>
          <p:nvPr/>
        </p:nvGrpSpPr>
        <p:grpSpPr>
          <a:xfrm>
            <a:off x="4428348" y="1613074"/>
            <a:ext cx="608041" cy="640519"/>
            <a:chOff x="3424241" y="3279590"/>
            <a:chExt cx="608041" cy="640519"/>
          </a:xfrm>
        </p:grpSpPr>
        <p:pic>
          <p:nvPicPr>
            <p:cNvPr id="236" name="Image 2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212" y="3500817"/>
              <a:ext cx="324000" cy="216000"/>
            </a:xfrm>
            <a:prstGeom prst="rect">
              <a:avLst/>
            </a:prstGeom>
          </p:spPr>
        </p:pic>
        <p:sp>
          <p:nvSpPr>
            <p:cNvPr id="237" name="Multiplier 236"/>
            <p:cNvSpPr/>
            <p:nvPr/>
          </p:nvSpPr>
          <p:spPr>
            <a:xfrm>
              <a:off x="3424241" y="3279590"/>
              <a:ext cx="608041" cy="640519"/>
            </a:xfrm>
            <a:prstGeom prst="mathMultiply">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46" name="Flowchart: Terminator 25">
            <a:hlinkClick r:id="" action="ppaction://noaction"/>
          </p:cNvPr>
          <p:cNvSpPr/>
          <p:nvPr/>
        </p:nvSpPr>
        <p:spPr>
          <a:xfrm>
            <a:off x="4320163" y="4568671"/>
            <a:ext cx="801646" cy="208528"/>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a:solidFill>
                  <a:schemeClr val="tx1"/>
                </a:solidFill>
                <a:latin typeface="+mj-lt"/>
                <a:cs typeface="Times New Roman" panose="02020603050405020304" pitchFamily="18" charset="0"/>
                <a:hlinkClick r:id="rId2" action="ppaction://hlinksldjump"/>
              </a:rPr>
              <a:t>L1</a:t>
            </a:r>
            <a:endParaRPr lang="nl-BE" sz="900" dirty="0">
              <a:solidFill>
                <a:schemeClr val="tx1"/>
              </a:solidFill>
              <a:latin typeface="+mj-lt"/>
              <a:cs typeface="Times New Roman" panose="02020603050405020304" pitchFamily="18" charset="0"/>
            </a:endParaRPr>
          </a:p>
        </p:txBody>
      </p:sp>
      <p:sp>
        <p:nvSpPr>
          <p:cNvPr id="247" name="Flowchart: Terminator 56"/>
          <p:cNvSpPr/>
          <p:nvPr/>
        </p:nvSpPr>
        <p:spPr>
          <a:xfrm>
            <a:off x="4293809" y="4835696"/>
            <a:ext cx="828000" cy="327231"/>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err="1">
                <a:solidFill>
                  <a:schemeClr val="tx1"/>
                </a:solidFill>
                <a:latin typeface="+mj-lt"/>
                <a:cs typeface="Times New Roman" panose="02020603050405020304" pitchFamily="18" charset="0"/>
              </a:rPr>
              <a:t>Arbeids-vergunning</a:t>
            </a:r>
            <a:endParaRPr lang="nl-BE" sz="900" dirty="0">
              <a:solidFill>
                <a:schemeClr val="tx1"/>
              </a:solidFill>
              <a:latin typeface="+mj-lt"/>
              <a:cs typeface="Times New Roman" panose="02020603050405020304" pitchFamily="18" charset="0"/>
            </a:endParaRPr>
          </a:p>
        </p:txBody>
      </p:sp>
      <p:cxnSp>
        <p:nvCxnSpPr>
          <p:cNvPr id="263" name="Elbow Connector 109"/>
          <p:cNvCxnSpPr>
            <a:stCxn id="9" idx="6"/>
            <a:endCxn id="276" idx="0"/>
          </p:cNvCxnSpPr>
          <p:nvPr/>
        </p:nvCxnSpPr>
        <p:spPr>
          <a:xfrm>
            <a:off x="8084530" y="1714834"/>
            <a:ext cx="1148606" cy="281756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66" name="Groupe 265"/>
          <p:cNvGrpSpPr/>
          <p:nvPr/>
        </p:nvGrpSpPr>
        <p:grpSpPr>
          <a:xfrm>
            <a:off x="8997851" y="1611533"/>
            <a:ext cx="608041" cy="640519"/>
            <a:chOff x="3424241" y="3279590"/>
            <a:chExt cx="608041" cy="640519"/>
          </a:xfrm>
        </p:grpSpPr>
        <p:pic>
          <p:nvPicPr>
            <p:cNvPr id="267" name="Image 26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212" y="3500817"/>
              <a:ext cx="324000" cy="216000"/>
            </a:xfrm>
            <a:prstGeom prst="rect">
              <a:avLst/>
            </a:prstGeom>
          </p:spPr>
        </p:pic>
        <p:sp>
          <p:nvSpPr>
            <p:cNvPr id="268" name="Multiplier 267"/>
            <p:cNvSpPr/>
            <p:nvPr/>
          </p:nvSpPr>
          <p:spPr>
            <a:xfrm>
              <a:off x="3424241" y="3279590"/>
              <a:ext cx="608041" cy="640519"/>
            </a:xfrm>
            <a:prstGeom prst="mathMultiply">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75" name="Flowchart: Terminator 56"/>
          <p:cNvSpPr/>
          <p:nvPr/>
        </p:nvSpPr>
        <p:spPr>
          <a:xfrm>
            <a:off x="8812248" y="4814483"/>
            <a:ext cx="828000" cy="327230"/>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err="1">
                <a:solidFill>
                  <a:schemeClr val="tx1"/>
                </a:solidFill>
                <a:latin typeface="+mj-lt"/>
                <a:cs typeface="Times New Roman" panose="02020603050405020304" pitchFamily="18" charset="0"/>
              </a:rPr>
              <a:t>Arbeids-vergunning</a:t>
            </a:r>
            <a:endParaRPr lang="nl-BE" sz="900" dirty="0">
              <a:solidFill>
                <a:schemeClr val="tx1"/>
              </a:solidFill>
              <a:latin typeface="+mj-lt"/>
              <a:cs typeface="Times New Roman" panose="02020603050405020304" pitchFamily="18" charset="0"/>
            </a:endParaRPr>
          </a:p>
        </p:txBody>
      </p:sp>
      <p:sp>
        <p:nvSpPr>
          <p:cNvPr id="276" name="Flowchart: Terminator 25">
            <a:hlinkClick r:id="" action="ppaction://noaction"/>
          </p:cNvPr>
          <p:cNvSpPr/>
          <p:nvPr/>
        </p:nvSpPr>
        <p:spPr>
          <a:xfrm>
            <a:off x="8826024" y="4532400"/>
            <a:ext cx="814224" cy="209608"/>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dirty="0">
                <a:solidFill>
                  <a:schemeClr val="tx1"/>
                </a:solidFill>
                <a:latin typeface="+mj-lt"/>
                <a:cs typeface="Times New Roman" panose="02020603050405020304" pitchFamily="18" charset="0"/>
                <a:hlinkClick r:id="rId2" action="ppaction://hlinksldjump"/>
              </a:rPr>
              <a:t>L1</a:t>
            </a:r>
            <a:endParaRPr lang="nl-BE" sz="900" dirty="0">
              <a:solidFill>
                <a:schemeClr val="tx1"/>
              </a:solidFill>
              <a:latin typeface="+mj-lt"/>
              <a:cs typeface="Times New Roman" panose="02020603050405020304" pitchFamily="18" charset="0"/>
            </a:endParaRPr>
          </a:p>
        </p:txBody>
      </p:sp>
      <p:pic>
        <p:nvPicPr>
          <p:cNvPr id="285" name="Picture 14" descr="Résultat de recherche d'images pour &quot;lisabadge&quo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760221" y="5664132"/>
            <a:ext cx="452148" cy="288000"/>
          </a:xfrm>
          <a:prstGeom prst="rect">
            <a:avLst/>
          </a:prstGeom>
          <a:noFill/>
          <a:extLst>
            <a:ext uri="{909E8E84-426E-40DD-AFC4-6F175D3DCCD1}">
              <a14:hiddenFill xmlns:a14="http://schemas.microsoft.com/office/drawing/2010/main">
                <a:solidFill>
                  <a:srgbClr val="FFFFFF"/>
                </a:solidFill>
              </a14:hiddenFill>
            </a:ext>
          </a:extLst>
        </p:spPr>
      </p:pic>
      <p:pic>
        <p:nvPicPr>
          <p:cNvPr id="287" name="Picture 16" descr="Résultat de recherche d'images pour &quot;limos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42619" y="5229200"/>
            <a:ext cx="472272" cy="667755"/>
          </a:xfrm>
          <a:prstGeom prst="rect">
            <a:avLst/>
          </a:prstGeom>
          <a:solidFill>
            <a:schemeClr val="bg1"/>
          </a:solidFill>
          <a:extLst/>
        </p:spPr>
      </p:pic>
      <p:pic>
        <p:nvPicPr>
          <p:cNvPr id="286" name="Picture 14" descr="Résultat de recherche d'images pour &quot;lisabadge&quo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68981" y="5908286"/>
            <a:ext cx="452148" cy="288000"/>
          </a:xfrm>
          <a:prstGeom prst="rect">
            <a:avLst/>
          </a:prstGeom>
          <a:noFill/>
          <a:extLst>
            <a:ext uri="{909E8E84-426E-40DD-AFC4-6F175D3DCCD1}">
              <a14:hiddenFill xmlns:a14="http://schemas.microsoft.com/office/drawing/2010/main">
                <a:solidFill>
                  <a:srgbClr val="FFFFFF"/>
                </a:solidFill>
              </a14:hiddenFill>
            </a:ext>
          </a:extLst>
        </p:spPr>
      </p:pic>
      <p:pic>
        <p:nvPicPr>
          <p:cNvPr id="288" name="Picture 16" descr="Résultat de recherche d'images pour &quot;limos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08818" y="5238022"/>
            <a:ext cx="472272" cy="667755"/>
          </a:xfrm>
          <a:prstGeom prst="rect">
            <a:avLst/>
          </a:prstGeom>
          <a:solidFill>
            <a:schemeClr val="bg1"/>
          </a:solidFill>
          <a:extLst/>
        </p:spPr>
      </p:pic>
      <p:pic>
        <p:nvPicPr>
          <p:cNvPr id="289" name="Picture 14" descr="Résultat de recherche d'images pour &quot;lisabadge&quo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31598" y="5941539"/>
            <a:ext cx="452148" cy="288000"/>
          </a:xfrm>
          <a:prstGeom prst="rect">
            <a:avLst/>
          </a:prstGeom>
          <a:noFill/>
          <a:extLst>
            <a:ext uri="{909E8E84-426E-40DD-AFC4-6F175D3DCCD1}">
              <a14:hiddenFill xmlns:a14="http://schemas.microsoft.com/office/drawing/2010/main">
                <a:solidFill>
                  <a:srgbClr val="FFFFFF"/>
                </a:solidFill>
              </a14:hiddenFill>
            </a:ext>
          </a:extLst>
        </p:spPr>
      </p:pic>
      <p:sp>
        <p:nvSpPr>
          <p:cNvPr id="148" name="Rectangle 147"/>
          <p:cNvSpPr/>
          <p:nvPr/>
        </p:nvSpPr>
        <p:spPr>
          <a:xfrm>
            <a:off x="5145567" y="2907194"/>
            <a:ext cx="2687753" cy="277478"/>
          </a:xfrm>
          <a:prstGeom prst="rect">
            <a:avLst/>
          </a:prstGeom>
          <a:solidFill>
            <a:srgbClr val="FF0000"/>
          </a:solidFill>
          <a:ln w="952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sz="1100" b="1" dirty="0">
                <a:solidFill>
                  <a:schemeClr val="bg1"/>
                </a:solidFill>
                <a:latin typeface="+mj-lt"/>
              </a:rPr>
              <a:t>(kopie) Documenten verplicht op te vragen door de werf voor aanvang van de werken!</a:t>
            </a:r>
          </a:p>
        </p:txBody>
      </p:sp>
      <p:pic>
        <p:nvPicPr>
          <p:cNvPr id="95" name="Image 9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98697" y="3246737"/>
            <a:ext cx="272140" cy="197511"/>
          </a:xfrm>
          <a:prstGeom prst="rect">
            <a:avLst/>
          </a:prstGeom>
        </p:spPr>
      </p:pic>
      <p:pic>
        <p:nvPicPr>
          <p:cNvPr id="294" name="irc_mi" descr="http://www.clker.com/cliparts/7/2/k/R/k/r/attention-sign-hi.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959876" y="6317237"/>
            <a:ext cx="191954" cy="167641"/>
          </a:xfrm>
          <a:prstGeom prst="rect">
            <a:avLst/>
          </a:prstGeom>
          <a:noFill/>
          <a:extLst>
            <a:ext uri="{909E8E84-426E-40DD-AFC4-6F175D3DCCD1}">
              <a14:hiddenFill xmlns:a14="http://schemas.microsoft.com/office/drawing/2010/main">
                <a:solidFill>
                  <a:srgbClr val="FFFFFF"/>
                </a:solidFill>
              </a14:hiddenFill>
            </a:ext>
          </a:extLst>
        </p:spPr>
      </p:pic>
      <p:cxnSp>
        <p:nvCxnSpPr>
          <p:cNvPr id="316" name="Connecteur droit avec flèche 315"/>
          <p:cNvCxnSpPr>
            <a:cxnSpLocks/>
            <a:stCxn id="10" idx="3"/>
            <a:endCxn id="8" idx="7"/>
          </p:cNvCxnSpPr>
          <p:nvPr/>
        </p:nvCxnSpPr>
        <p:spPr>
          <a:xfrm flipH="1">
            <a:off x="3383374" y="1255045"/>
            <a:ext cx="1357746" cy="2783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8" name="Connecteur droit avec flèche 317"/>
          <p:cNvCxnSpPr>
            <a:stCxn id="10" idx="5"/>
            <a:endCxn id="9" idx="1"/>
          </p:cNvCxnSpPr>
          <p:nvPr/>
        </p:nvCxnSpPr>
        <p:spPr>
          <a:xfrm>
            <a:off x="6166806" y="1255045"/>
            <a:ext cx="1039646" cy="2815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98" name="Image 297"/>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8792" y="632748"/>
            <a:ext cx="615835" cy="613782"/>
          </a:xfrm>
          <a:prstGeom prst="rect">
            <a:avLst/>
          </a:prstGeom>
        </p:spPr>
      </p:pic>
      <p:sp>
        <p:nvSpPr>
          <p:cNvPr id="333" name="ZoneTexte 332"/>
          <p:cNvSpPr txBox="1"/>
          <p:nvPr/>
        </p:nvSpPr>
        <p:spPr>
          <a:xfrm>
            <a:off x="13743" y="6702419"/>
            <a:ext cx="830800" cy="184666"/>
          </a:xfrm>
          <a:prstGeom prst="rect">
            <a:avLst/>
          </a:prstGeom>
          <a:noFill/>
        </p:spPr>
        <p:txBody>
          <a:bodyPr wrap="square" rtlCol="0">
            <a:spAutoFit/>
          </a:bodyPr>
          <a:lstStyle/>
          <a:p>
            <a:r>
              <a:rPr lang="nl-BE" sz="600" dirty="0" smtClean="0"/>
              <a:t>01-02-2019</a:t>
            </a:r>
            <a:endParaRPr lang="nl-BE" sz="600" dirty="0"/>
          </a:p>
        </p:txBody>
      </p:sp>
      <p:sp>
        <p:nvSpPr>
          <p:cNvPr id="3" name="ZoneTexte 2"/>
          <p:cNvSpPr txBox="1"/>
          <p:nvPr/>
        </p:nvSpPr>
        <p:spPr>
          <a:xfrm>
            <a:off x="321857" y="1143830"/>
            <a:ext cx="2686295" cy="338554"/>
          </a:xfrm>
          <a:prstGeom prst="rect">
            <a:avLst/>
          </a:prstGeom>
          <a:noFill/>
        </p:spPr>
        <p:txBody>
          <a:bodyPr wrap="square" rtlCol="0">
            <a:spAutoFit/>
          </a:bodyPr>
          <a:lstStyle/>
          <a:p>
            <a:r>
              <a:rPr lang="nl-BE" sz="800" dirty="0"/>
              <a:t>Niet limitatieve lijst ter aanvulling van contractuele en wettelijke voorwaarden.</a:t>
            </a:r>
          </a:p>
        </p:txBody>
      </p:sp>
      <p:pic>
        <p:nvPicPr>
          <p:cNvPr id="106" name="irc_mi" descr="http://www.clker.com/cliparts/7/2/k/R/k/r/attention-sign-hi.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29487" y="1166726"/>
            <a:ext cx="259856" cy="226941"/>
          </a:xfrm>
          <a:prstGeom prst="rect">
            <a:avLst/>
          </a:prstGeom>
          <a:noFill/>
          <a:extLst>
            <a:ext uri="{909E8E84-426E-40DD-AFC4-6F175D3DCCD1}">
              <a14:hiddenFill xmlns:a14="http://schemas.microsoft.com/office/drawing/2010/main">
                <a:solidFill>
                  <a:srgbClr val="FFFFFF"/>
                </a:solidFill>
              </a14:hiddenFill>
            </a:ext>
          </a:extLst>
        </p:spPr>
      </p:pic>
      <p:sp>
        <p:nvSpPr>
          <p:cNvPr id="296" name="ZoneTexte 295">
            <a:hlinkClick r:id="" action="ppaction://noaction"/>
          </p:cNvPr>
          <p:cNvSpPr txBox="1"/>
          <p:nvPr/>
        </p:nvSpPr>
        <p:spPr>
          <a:xfrm>
            <a:off x="1290189" y="1254845"/>
            <a:ext cx="828757" cy="230832"/>
          </a:xfrm>
          <a:prstGeom prst="rect">
            <a:avLst/>
          </a:prstGeom>
          <a:noFill/>
        </p:spPr>
        <p:txBody>
          <a:bodyPr vert="horz" wrap="square" rtlCol="0">
            <a:spAutoFit/>
          </a:bodyPr>
          <a:lstStyle/>
          <a:p>
            <a:pPr algn="ctr"/>
            <a:r>
              <a:rPr lang="nl-BE" sz="900" dirty="0"/>
              <a:t>→ Boetes! </a:t>
            </a:r>
            <a:endParaRPr lang="nl-BE" sz="1200" b="1" dirty="0"/>
          </a:p>
        </p:txBody>
      </p:sp>
      <p:sp>
        <p:nvSpPr>
          <p:cNvPr id="5" name="ZoneTexte 4">
            <a:hlinkClick r:id="" action="ppaction://noaction"/>
          </p:cNvPr>
          <p:cNvSpPr txBox="1"/>
          <p:nvPr/>
        </p:nvSpPr>
        <p:spPr>
          <a:xfrm>
            <a:off x="626516" y="6671223"/>
            <a:ext cx="2142191" cy="215444"/>
          </a:xfrm>
          <a:prstGeom prst="rect">
            <a:avLst/>
          </a:prstGeom>
          <a:noFill/>
        </p:spPr>
        <p:txBody>
          <a:bodyPr wrap="square" rtlCol="0">
            <a:spAutoFit/>
          </a:bodyPr>
          <a:lstStyle/>
          <a:p>
            <a:r>
              <a:rPr lang="nl-BE" sz="800" b="1" dirty="0"/>
              <a:t>(*) Bilaterale overeenkomst inbegrepen</a:t>
            </a:r>
          </a:p>
        </p:txBody>
      </p:sp>
      <p:sp>
        <p:nvSpPr>
          <p:cNvPr id="109" name="Rectangle 108">
            <a:hlinkClick r:id="" action="ppaction://noaction"/>
          </p:cNvPr>
          <p:cNvSpPr/>
          <p:nvPr/>
        </p:nvSpPr>
        <p:spPr>
          <a:xfrm>
            <a:off x="8432851" y="1738658"/>
            <a:ext cx="357790" cy="276999"/>
          </a:xfrm>
          <a:prstGeom prst="rect">
            <a:avLst/>
          </a:prstGeom>
        </p:spPr>
        <p:txBody>
          <a:bodyPr wrap="none">
            <a:spAutoFit/>
          </a:bodyPr>
          <a:lstStyle/>
          <a:p>
            <a:r>
              <a:rPr lang="nl-BE" sz="1200" b="1"/>
              <a:t>(*)</a:t>
            </a:r>
            <a:endParaRPr lang="nl-BE" sz="1200"/>
          </a:p>
        </p:txBody>
      </p:sp>
      <p:grpSp>
        <p:nvGrpSpPr>
          <p:cNvPr id="35" name="Groupe 34"/>
          <p:cNvGrpSpPr/>
          <p:nvPr/>
        </p:nvGrpSpPr>
        <p:grpSpPr>
          <a:xfrm>
            <a:off x="976179" y="3499899"/>
            <a:ext cx="1281355" cy="885214"/>
            <a:chOff x="1442702" y="3948962"/>
            <a:chExt cx="828000" cy="538198"/>
          </a:xfrm>
        </p:grpSpPr>
        <p:sp>
          <p:nvSpPr>
            <p:cNvPr id="139" name="Flowchart: Terminator 138"/>
            <p:cNvSpPr/>
            <p:nvPr/>
          </p:nvSpPr>
          <p:spPr>
            <a:xfrm>
              <a:off x="1442702" y="3948962"/>
              <a:ext cx="828000" cy="538198"/>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1"/>
            <a:lstStyle/>
            <a:p>
              <a:pPr algn="ctr"/>
              <a:r>
                <a:rPr lang="nl-BE" sz="900" dirty="0">
                  <a:solidFill>
                    <a:schemeClr val="tx1"/>
                  </a:solidFill>
                  <a:cs typeface="Times New Roman" panose="02020603050405020304" pitchFamily="18" charset="0"/>
                  <a:hlinkClick r:id="rId21" action="ppaction://hlinksldjump"/>
                </a:rPr>
                <a:t>Bel</a:t>
              </a:r>
              <a:r>
                <a:rPr lang="nl-BE" sz="900" dirty="0">
                  <a:solidFill>
                    <a:srgbClr val="0000FF"/>
                  </a:solidFill>
                  <a:cs typeface="Times New Roman" panose="02020603050405020304" pitchFamily="18" charset="0"/>
                  <a:hlinkClick r:id="rId21" action="ppaction://hlinksldjump"/>
                </a:rPr>
                <a:t>gisc</a:t>
              </a:r>
              <a:r>
                <a:rPr lang="nl-BE" sz="900" dirty="0">
                  <a:solidFill>
                    <a:schemeClr val="tx1"/>
                  </a:solidFill>
                  <a:cs typeface="Times New Roman" panose="02020603050405020304" pitchFamily="18" charset="0"/>
                  <a:hlinkClick r:id="rId21" action="ppaction://hlinksldjump"/>
                </a:rPr>
                <a:t>he </a:t>
              </a:r>
              <a:r>
                <a:rPr lang="nl-BE" sz="900" dirty="0" smtClean="0">
                  <a:solidFill>
                    <a:schemeClr val="tx1"/>
                  </a:solidFill>
                  <a:cs typeface="Times New Roman" panose="02020603050405020304" pitchFamily="18" charset="0"/>
                  <a:hlinkClick r:id="rId21" action="ppaction://hlinksldjump"/>
                </a:rPr>
                <a:t>kaar</a:t>
              </a:r>
              <a:r>
                <a:rPr lang="nl-BE" sz="900" u="sng" dirty="0" smtClean="0">
                  <a:solidFill>
                    <a:srgbClr val="0000FF"/>
                  </a:solidFill>
                  <a:cs typeface="Times New Roman" panose="02020603050405020304" pitchFamily="18" charset="0"/>
                  <a:hlinkClick r:id="rId21" action="ppaction://hlinksldjump"/>
                </a:rPr>
                <a:t>t</a:t>
              </a:r>
              <a:r>
                <a:rPr lang="nl-BE" sz="900" u="sng" dirty="0" smtClean="0">
                  <a:solidFill>
                    <a:srgbClr val="0000FF"/>
                  </a:solidFill>
                  <a:cs typeface="Times New Roman" panose="02020603050405020304" pitchFamily="18" charset="0"/>
                </a:rPr>
                <a:t> ID - E</a:t>
              </a:r>
              <a:r>
                <a:rPr lang="nl-BE" sz="900" dirty="0" smtClean="0">
                  <a:solidFill>
                    <a:schemeClr val="tx1"/>
                  </a:solidFill>
                  <a:cs typeface="Times New Roman" panose="02020603050405020304" pitchFamily="18" charset="0"/>
                </a:rPr>
                <a:t> </a:t>
              </a:r>
              <a:r>
                <a:rPr lang="nl-BE" sz="900" dirty="0">
                  <a:solidFill>
                    <a:schemeClr val="tx1"/>
                  </a:solidFill>
                  <a:cs typeface="Times New Roman" panose="02020603050405020304" pitchFamily="18" charset="0"/>
                </a:rPr>
                <a:t>of </a:t>
              </a:r>
              <a:r>
                <a:rPr lang="nl-BE" sz="900" b="1" dirty="0">
                  <a:solidFill>
                    <a:schemeClr val="tx1"/>
                  </a:solidFill>
                  <a:cs typeface="Times New Roman" panose="02020603050405020304" pitchFamily="18" charset="0"/>
                </a:rPr>
                <a:t>bijlage 8</a:t>
              </a:r>
            </a:p>
          </p:txBody>
        </p:sp>
        <p:pic>
          <p:nvPicPr>
            <p:cNvPr id="111" name="Picture 2" descr="Résultat de recherche d'images pour &quot;carte d'identité E E+ titre de séjour&quot;"/>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r="49762"/>
            <a:stretch/>
          </p:blipFill>
          <p:spPr bwMode="auto">
            <a:xfrm>
              <a:off x="1646820" y="4212704"/>
              <a:ext cx="423487" cy="196250"/>
            </a:xfrm>
            <a:prstGeom prst="rect">
              <a:avLst/>
            </a:prstGeom>
            <a:noFill/>
            <a:extLst>
              <a:ext uri="{909E8E84-426E-40DD-AFC4-6F175D3DCCD1}">
                <a14:hiddenFill xmlns:a14="http://schemas.microsoft.com/office/drawing/2010/main">
                  <a:solidFill>
                    <a:srgbClr val="FFFFFF"/>
                  </a:solidFill>
                </a14:hiddenFill>
              </a:ext>
            </a:extLst>
          </p:spPr>
        </p:pic>
      </p:grpSp>
      <p:sp>
        <p:nvSpPr>
          <p:cNvPr id="129" name="Flowchart: Terminator 138"/>
          <p:cNvSpPr/>
          <p:nvPr/>
        </p:nvSpPr>
        <p:spPr>
          <a:xfrm>
            <a:off x="7907346" y="2348880"/>
            <a:ext cx="1759632" cy="362167"/>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nl-BE" sz="900" dirty="0" smtClean="0">
                <a:solidFill>
                  <a:schemeClr val="tx1"/>
                </a:solidFill>
                <a:latin typeface="+mj-lt"/>
                <a:cs typeface="Times New Roman" panose="02020603050405020304" pitchFamily="18" charset="0"/>
              </a:rPr>
              <a:t>Identiteitskaart / paspoort v/h </a:t>
            </a:r>
            <a:r>
              <a:rPr lang="nl-BE" sz="900" dirty="0">
                <a:solidFill>
                  <a:schemeClr val="tx1"/>
                </a:solidFill>
                <a:latin typeface="+mj-lt"/>
                <a:cs typeface="Times New Roman" panose="02020603050405020304" pitchFamily="18" charset="0"/>
              </a:rPr>
              <a:t>land </a:t>
            </a:r>
            <a:r>
              <a:rPr lang="nl-BE" sz="900" dirty="0" smtClean="0">
                <a:solidFill>
                  <a:schemeClr val="tx1"/>
                </a:solidFill>
                <a:latin typeface="+mj-lt"/>
                <a:cs typeface="Times New Roman" panose="02020603050405020304" pitchFamily="18" charset="0"/>
              </a:rPr>
              <a:t>van oorsprong</a:t>
            </a:r>
            <a:endParaRPr lang="nl-BE" sz="900" dirty="0">
              <a:solidFill>
                <a:schemeClr val="tx1"/>
              </a:solidFill>
              <a:latin typeface="+mj-lt"/>
              <a:cs typeface="Times New Roman" panose="02020603050405020304" pitchFamily="18" charset="0"/>
            </a:endParaRPr>
          </a:p>
        </p:txBody>
      </p:sp>
      <p:pic>
        <p:nvPicPr>
          <p:cNvPr id="99" name="Picture 14" descr="Résultat de recherche d'images pour &quot;lisabadge&quo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3901" y="5646234"/>
            <a:ext cx="452148" cy="288000"/>
          </a:xfrm>
          <a:prstGeom prst="rect">
            <a:avLst/>
          </a:prstGeom>
          <a:noFill/>
          <a:extLst>
            <a:ext uri="{909E8E84-426E-40DD-AFC4-6F175D3DCCD1}">
              <a14:hiddenFill xmlns:a14="http://schemas.microsoft.com/office/drawing/2010/main">
                <a:solidFill>
                  <a:srgbClr val="FFFFFF"/>
                </a:solidFill>
              </a14:hiddenFill>
            </a:ext>
          </a:extLst>
        </p:spPr>
      </p:pic>
      <p:pic>
        <p:nvPicPr>
          <p:cNvPr id="145" name="Image 144"/>
          <p:cNvPicPr>
            <a:picLocks noChangeAspect="1"/>
          </p:cNvPicPr>
          <p:nvPr/>
        </p:nvPicPr>
        <p:blipFill rotWithShape="1">
          <a:blip r:embed="rId23" cstate="print">
            <a:extLst>
              <a:ext uri="{28A0092B-C50C-407E-A947-70E740481C1C}">
                <a14:useLocalDpi xmlns:a14="http://schemas.microsoft.com/office/drawing/2010/main" val="0"/>
              </a:ext>
            </a:extLst>
          </a:blip>
          <a:srcRect l="1" r="2508" b="3481"/>
          <a:stretch/>
        </p:blipFill>
        <p:spPr>
          <a:xfrm>
            <a:off x="5579442" y="5275079"/>
            <a:ext cx="453678" cy="286794"/>
          </a:xfrm>
          <a:prstGeom prst="rect">
            <a:avLst/>
          </a:prstGeom>
        </p:spPr>
      </p:pic>
      <p:sp>
        <p:nvSpPr>
          <p:cNvPr id="152" name="Rectangle 151">
            <a:hlinkClick r:id="" action="ppaction://noaction"/>
          </p:cNvPr>
          <p:cNvSpPr/>
          <p:nvPr/>
        </p:nvSpPr>
        <p:spPr>
          <a:xfrm>
            <a:off x="3886850" y="1731494"/>
            <a:ext cx="357790" cy="276999"/>
          </a:xfrm>
          <a:prstGeom prst="rect">
            <a:avLst/>
          </a:prstGeom>
        </p:spPr>
        <p:txBody>
          <a:bodyPr wrap="none">
            <a:spAutoFit/>
          </a:bodyPr>
          <a:lstStyle/>
          <a:p>
            <a:r>
              <a:rPr lang="nl-BE" sz="1200" b="1"/>
              <a:t>(*)</a:t>
            </a:r>
            <a:endParaRPr lang="nl-BE" sz="1200"/>
          </a:p>
        </p:txBody>
      </p:sp>
      <p:grpSp>
        <p:nvGrpSpPr>
          <p:cNvPr id="131" name="Groupe 130"/>
          <p:cNvGrpSpPr/>
          <p:nvPr/>
        </p:nvGrpSpPr>
        <p:grpSpPr>
          <a:xfrm>
            <a:off x="2358447" y="3527809"/>
            <a:ext cx="896413" cy="821166"/>
            <a:chOff x="2432720" y="3951906"/>
            <a:chExt cx="828000" cy="538198"/>
          </a:xfrm>
        </p:grpSpPr>
        <p:sp>
          <p:nvSpPr>
            <p:cNvPr id="133" name="Flowchart: Terminator 138"/>
            <p:cNvSpPr/>
            <p:nvPr/>
          </p:nvSpPr>
          <p:spPr>
            <a:xfrm>
              <a:off x="2432720" y="3951906"/>
              <a:ext cx="828000" cy="538198"/>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1"/>
            <a:lstStyle/>
            <a:p>
              <a:pPr algn="ctr"/>
              <a:r>
                <a:rPr lang="nl-BE" sz="800" dirty="0">
                  <a:solidFill>
                    <a:schemeClr val="tx1"/>
                  </a:solidFill>
                  <a:latin typeface="+mj-lt"/>
                  <a:cs typeface="Times New Roman" panose="02020603050405020304" pitchFamily="18" charset="0"/>
                  <a:hlinkClick r:id="rId5" action="ppaction://hlinksldjump"/>
                </a:rPr>
                <a:t>Belgische </a:t>
              </a:r>
              <a:r>
                <a:rPr lang="nl-BE" sz="800" dirty="0" smtClean="0">
                  <a:solidFill>
                    <a:schemeClr val="tx1"/>
                  </a:solidFill>
                  <a:latin typeface="+mj-lt"/>
                  <a:cs typeface="Times New Roman" panose="02020603050405020304" pitchFamily="18" charset="0"/>
                  <a:hlinkClick r:id="rId5" action="ppaction://hlinksldjump"/>
                </a:rPr>
                <a:t>ID- / verblijfkaart</a:t>
              </a:r>
              <a:endParaRPr lang="nl-BE" sz="800" dirty="0">
                <a:solidFill>
                  <a:schemeClr val="tx1"/>
                </a:solidFill>
                <a:latin typeface="+mj-lt"/>
                <a:cs typeface="Times New Roman" panose="02020603050405020304" pitchFamily="18" charset="0"/>
              </a:endParaRPr>
            </a:p>
          </p:txBody>
        </p:sp>
        <p:pic>
          <p:nvPicPr>
            <p:cNvPr id="147" name="Picture 4" descr="Résultat de recherche d'images pour &quot;titre de séjour belgique&quot;"/>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665774" y="4258228"/>
              <a:ext cx="359066" cy="160651"/>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Rectangle 113"/>
          <p:cNvSpPr/>
          <p:nvPr/>
        </p:nvSpPr>
        <p:spPr>
          <a:xfrm>
            <a:off x="5994968" y="5160084"/>
            <a:ext cx="874293" cy="461665"/>
          </a:xfrm>
          <a:prstGeom prst="rect">
            <a:avLst/>
          </a:prstGeom>
        </p:spPr>
        <p:txBody>
          <a:bodyPr wrap="square">
            <a:spAutoFit/>
          </a:bodyPr>
          <a:lstStyle/>
          <a:p>
            <a:pPr algn="ctr"/>
            <a:r>
              <a:rPr lang="nl-BE" sz="800" dirty="0"/>
              <a:t>Indien </a:t>
            </a:r>
            <a:r>
              <a:rPr lang="nl-BE" sz="800" b="1" dirty="0"/>
              <a:t>grensarbeider</a:t>
            </a:r>
            <a:r>
              <a:rPr lang="nl-BE" sz="800" dirty="0"/>
              <a:t>: Construbadge</a:t>
            </a:r>
          </a:p>
        </p:txBody>
      </p:sp>
      <p:sp>
        <p:nvSpPr>
          <p:cNvPr id="115" name="Rectangle 114"/>
          <p:cNvSpPr/>
          <p:nvPr/>
        </p:nvSpPr>
        <p:spPr>
          <a:xfrm>
            <a:off x="6650102" y="6021606"/>
            <a:ext cx="1422381" cy="338554"/>
          </a:xfrm>
          <a:prstGeom prst="rect">
            <a:avLst/>
          </a:prstGeom>
        </p:spPr>
        <p:txBody>
          <a:bodyPr wrap="square">
            <a:spAutoFit/>
          </a:bodyPr>
          <a:lstStyle/>
          <a:p>
            <a:pPr algn="ctr"/>
            <a:r>
              <a:rPr lang="nl-BE" sz="800" dirty="0"/>
              <a:t>Indien </a:t>
            </a:r>
            <a:r>
              <a:rPr lang="nl-BE" sz="800" b="1" dirty="0"/>
              <a:t>grensarbeider</a:t>
            </a:r>
            <a:r>
              <a:rPr lang="nl-BE" sz="800" dirty="0"/>
              <a:t>: bijzondere interne procedure</a:t>
            </a:r>
          </a:p>
        </p:txBody>
      </p:sp>
      <p:pic>
        <p:nvPicPr>
          <p:cNvPr id="117" name="Picture 2" descr="Résultat de recherche d'images pour &quot;carte d'identité E E+ titre de séjour&quot;"/>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r="49762"/>
          <a:stretch/>
        </p:blipFill>
        <p:spPr bwMode="auto">
          <a:xfrm>
            <a:off x="5373251" y="4032090"/>
            <a:ext cx="46209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Résultat de recherche d'images pour &quot;titre de séjour belgique&quot;"/>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867363" y="4038322"/>
            <a:ext cx="442220" cy="283297"/>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Résultat de recherche d'images pour &quot;carte d'identité E E+ titre de séjour&quot;"/>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r="49762"/>
          <a:stretch/>
        </p:blipFill>
        <p:spPr bwMode="auto">
          <a:xfrm>
            <a:off x="6731384" y="4137196"/>
            <a:ext cx="462092" cy="28800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Résultat de recherche d'images pour &quot;titre de séjour belgique&quot;"/>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230488" y="4131896"/>
            <a:ext cx="442220" cy="283297"/>
          </a:xfrm>
          <a:prstGeom prst="rect">
            <a:avLst/>
          </a:prstGeom>
          <a:noFill/>
          <a:extLst>
            <a:ext uri="{909E8E84-426E-40DD-AFC4-6F175D3DCCD1}">
              <a14:hiddenFill xmlns:a14="http://schemas.microsoft.com/office/drawing/2010/main">
                <a:solidFill>
                  <a:srgbClr val="FFFFFF"/>
                </a:solidFill>
              </a14:hiddenFill>
            </a:ext>
          </a:extLst>
        </p:spPr>
      </p:pic>
      <p:pic>
        <p:nvPicPr>
          <p:cNvPr id="132" name="Image 13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6718" y="2737933"/>
            <a:ext cx="297615" cy="216000"/>
          </a:xfrm>
          <a:prstGeom prst="rect">
            <a:avLst/>
          </a:prstGeom>
        </p:spPr>
      </p:pic>
      <p:pic>
        <p:nvPicPr>
          <p:cNvPr id="30" name="Image 2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1550" y="1825333"/>
            <a:ext cx="297615" cy="216000"/>
          </a:xfrm>
          <a:prstGeom prst="rect">
            <a:avLst/>
          </a:prstGeom>
        </p:spPr>
      </p:pic>
      <p:sp>
        <p:nvSpPr>
          <p:cNvPr id="4" name="Rounded Rectangle 3"/>
          <p:cNvSpPr/>
          <p:nvPr/>
        </p:nvSpPr>
        <p:spPr>
          <a:xfrm>
            <a:off x="77313" y="677454"/>
            <a:ext cx="4023062" cy="48108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400" b="1" dirty="0">
                <a:solidFill>
                  <a:schemeClr val="tx1"/>
                </a:solidFill>
                <a:latin typeface="+mj-lt"/>
                <a:cs typeface="Times New Roman" panose="02020603050405020304" pitchFamily="18" charset="0"/>
              </a:rPr>
              <a:t>Wettelijk OP TE VRAGEN documenten door de </a:t>
            </a:r>
            <a:r>
              <a:rPr lang="nl-BE" sz="1400" b="1" dirty="0" smtClean="0">
                <a:solidFill>
                  <a:schemeClr val="tx1"/>
                </a:solidFill>
                <a:latin typeface="+mj-lt"/>
                <a:cs typeface="Times New Roman" panose="02020603050405020304" pitchFamily="18" charset="0"/>
              </a:rPr>
              <a:t>werf </a:t>
            </a:r>
            <a:r>
              <a:rPr lang="nl-BE" sz="1400" b="1" dirty="0" smtClean="0">
                <a:solidFill>
                  <a:srgbClr val="C00000"/>
                </a:solidFill>
                <a:latin typeface="+mj-lt"/>
                <a:cs typeface="Times New Roman" panose="02020603050405020304" pitchFamily="18" charset="0"/>
              </a:rPr>
              <a:t>&amp;</a:t>
            </a:r>
            <a:r>
              <a:rPr lang="nl-BE" sz="1400" b="1" dirty="0" smtClean="0">
                <a:solidFill>
                  <a:schemeClr val="tx1"/>
                </a:solidFill>
                <a:latin typeface="+mj-lt"/>
                <a:cs typeface="Times New Roman" panose="02020603050405020304" pitchFamily="18" charset="0"/>
              </a:rPr>
              <a:t> Als werf &gt;</a:t>
            </a:r>
            <a:r>
              <a:rPr lang="nl-BE" sz="1100" b="1" dirty="0" smtClean="0">
                <a:solidFill>
                  <a:schemeClr val="tx1"/>
                </a:solidFill>
                <a:latin typeface="+mj-lt"/>
                <a:cs typeface="Times New Roman" panose="02020603050405020304" pitchFamily="18" charset="0"/>
              </a:rPr>
              <a:t> </a:t>
            </a:r>
            <a:r>
              <a:rPr lang="nl-BE" sz="1100" b="1" dirty="0">
                <a:solidFill>
                  <a:schemeClr val="tx1"/>
                </a:solidFill>
                <a:latin typeface="+mj-lt"/>
                <a:cs typeface="Times New Roman" panose="02020603050405020304" pitchFamily="18" charset="0"/>
              </a:rPr>
              <a:t>500.000 </a:t>
            </a:r>
            <a:r>
              <a:rPr lang="nl-BE" sz="1100" b="1" dirty="0" smtClean="0">
                <a:solidFill>
                  <a:schemeClr val="tx1"/>
                </a:solidFill>
                <a:latin typeface="+mj-lt"/>
                <a:cs typeface="Times New Roman" panose="02020603050405020304" pitchFamily="18" charset="0"/>
              </a:rPr>
              <a:t>€ </a:t>
            </a:r>
            <a:r>
              <a:rPr lang="nl-BE" sz="1100" b="1" dirty="0" smtClean="0">
                <a:solidFill>
                  <a:schemeClr val="tx1"/>
                </a:solidFill>
                <a:latin typeface="+mj-lt"/>
                <a:cs typeface="Times New Roman" panose="02020603050405020304" pitchFamily="18" charset="0"/>
                <a:sym typeface="Wingdings" panose="05000000000000000000" pitchFamily="2" charset="2"/>
              </a:rPr>
              <a:t> </a:t>
            </a:r>
            <a:r>
              <a:rPr lang="nl-BE" sz="1100" b="1" dirty="0" smtClean="0">
                <a:solidFill>
                  <a:srgbClr val="C00000"/>
                </a:solidFill>
                <a:latin typeface="+mj-lt"/>
                <a:cs typeface="Times New Roman" panose="02020603050405020304" pitchFamily="18" charset="0"/>
                <a:sym typeface="Wingdings" panose="05000000000000000000" pitchFamily="2" charset="2"/>
              </a:rPr>
              <a:t>Checkinatwork</a:t>
            </a:r>
            <a:r>
              <a:rPr lang="nl-BE" sz="1100" b="1" dirty="0" smtClean="0">
                <a:solidFill>
                  <a:schemeClr val="tx1"/>
                </a:solidFill>
                <a:latin typeface="+mj-lt"/>
                <a:cs typeface="Times New Roman" panose="02020603050405020304" pitchFamily="18" charset="0"/>
                <a:sym typeface="Wingdings" panose="05000000000000000000" pitchFamily="2" charset="2"/>
              </a:rPr>
              <a:t> !!</a:t>
            </a:r>
            <a:endParaRPr lang="nl-BE" sz="1100" b="1" dirty="0">
              <a:solidFill>
                <a:schemeClr val="tx1"/>
              </a:solidFill>
              <a:latin typeface="+mj-lt"/>
              <a:cs typeface="Times New Roman" panose="02020603050405020304" pitchFamily="18" charset="0"/>
            </a:endParaRPr>
          </a:p>
        </p:txBody>
      </p:sp>
      <p:pic>
        <p:nvPicPr>
          <p:cNvPr id="119" name="Image 25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78299" y="5223803"/>
            <a:ext cx="476835" cy="458783"/>
          </a:xfrm>
          <a:prstGeom prst="rect">
            <a:avLst/>
          </a:prstGeom>
        </p:spPr>
      </p:pic>
      <p:sp>
        <p:nvSpPr>
          <p:cNvPr id="120" name="Rectangle 119"/>
          <p:cNvSpPr/>
          <p:nvPr/>
        </p:nvSpPr>
        <p:spPr>
          <a:xfrm>
            <a:off x="4302074" y="6525924"/>
            <a:ext cx="2292603" cy="215444"/>
          </a:xfrm>
          <a:prstGeom prst="rect">
            <a:avLst/>
          </a:prstGeom>
          <a:noFill/>
        </p:spPr>
        <p:txBody>
          <a:bodyPr wrap="square" rtlCol="0">
            <a:spAutoFit/>
          </a:bodyPr>
          <a:lstStyle/>
          <a:p>
            <a:r>
              <a:rPr lang="fr-BE" sz="800" b="1" dirty="0" smtClean="0">
                <a:latin typeface="+mj-lt"/>
                <a:cs typeface="Times New Roman" panose="02020603050405020304" pitchFamily="18" charset="0"/>
                <a:hlinkClick r:id="rId28"/>
              </a:rPr>
              <a:t>www.tobelisa.be</a:t>
            </a:r>
            <a:r>
              <a:rPr lang="fr-BE" sz="800" b="1" dirty="0" smtClean="0">
                <a:latin typeface="+mj-lt"/>
                <a:cs typeface="Times New Roman" panose="02020603050405020304" pitchFamily="18" charset="0"/>
              </a:rPr>
              <a:t>  </a:t>
            </a:r>
            <a:r>
              <a:rPr lang="fr-BE" sz="800" dirty="0" smtClean="0">
                <a:latin typeface="+mj-lt"/>
                <a:cs typeface="Times New Roman" panose="02020603050405020304" pitchFamily="18" charset="0"/>
              </a:rPr>
              <a:t>om de </a:t>
            </a:r>
            <a:r>
              <a:rPr lang="fr-BE" sz="800" b="1" dirty="0" err="1" smtClean="0">
                <a:latin typeface="+mj-lt"/>
                <a:cs typeface="Times New Roman" panose="02020603050405020304" pitchFamily="18" charset="0"/>
              </a:rPr>
              <a:t>LisaBadge</a:t>
            </a:r>
            <a:r>
              <a:rPr lang="fr-BE" sz="800" dirty="0" smtClean="0">
                <a:latin typeface="+mj-lt"/>
                <a:cs typeface="Times New Roman" panose="02020603050405020304" pitchFamily="18" charset="0"/>
              </a:rPr>
              <a:t> te </a:t>
            </a:r>
            <a:r>
              <a:rPr lang="fr-BE" sz="800" dirty="0" err="1" smtClean="0">
                <a:latin typeface="+mj-lt"/>
                <a:cs typeface="Times New Roman" panose="02020603050405020304" pitchFamily="18" charset="0"/>
              </a:rPr>
              <a:t>bestellen</a:t>
            </a:r>
            <a:endParaRPr lang="fr-BE" sz="800" dirty="0">
              <a:latin typeface="+mj-lt"/>
              <a:cs typeface="Times New Roman" panose="02020603050405020304" pitchFamily="18" charset="0"/>
            </a:endParaRPr>
          </a:p>
        </p:txBody>
      </p:sp>
      <p:pic>
        <p:nvPicPr>
          <p:cNvPr id="121" name="Picture 16" descr="Résultat de recherche d'images pour &quot;limosa&quot;"/>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519846" y="6533831"/>
            <a:ext cx="146782" cy="207537"/>
          </a:xfrm>
          <a:prstGeom prst="rect">
            <a:avLst/>
          </a:prstGeom>
          <a:solidFill>
            <a:schemeClr val="bg1"/>
          </a:solidFill>
          <a:extLst/>
        </p:spPr>
      </p:pic>
      <p:pic>
        <p:nvPicPr>
          <p:cNvPr id="125" name="Picture 14" descr="Résultat de recherche d'images pour &quot;lisabadge&quot;"/>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107080" y="6575990"/>
            <a:ext cx="259637" cy="165378"/>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p:cNvSpPr/>
          <p:nvPr/>
        </p:nvSpPr>
        <p:spPr>
          <a:xfrm>
            <a:off x="2891073" y="6525344"/>
            <a:ext cx="1301652" cy="215444"/>
          </a:xfrm>
          <a:prstGeom prst="rect">
            <a:avLst/>
          </a:prstGeom>
          <a:noFill/>
        </p:spPr>
        <p:txBody>
          <a:bodyPr wrap="square" rtlCol="0">
            <a:spAutoFit/>
          </a:bodyPr>
          <a:lstStyle/>
          <a:p>
            <a:r>
              <a:rPr lang="fr-BE" sz="800" b="1" dirty="0">
                <a:latin typeface="+mj-lt"/>
                <a:cs typeface="Times New Roman" panose="02020603050405020304" pitchFamily="18" charset="0"/>
                <a:hlinkClick r:id="rId31"/>
              </a:rPr>
              <a:t>www.construbadge.be</a:t>
            </a:r>
            <a:endParaRPr lang="fr-BE" sz="800" b="1" dirty="0">
              <a:latin typeface="+mj-lt"/>
              <a:cs typeface="Times New Roman" panose="02020603050405020304" pitchFamily="18" charset="0"/>
            </a:endParaRPr>
          </a:p>
        </p:txBody>
      </p:sp>
      <p:pic>
        <p:nvPicPr>
          <p:cNvPr id="136" name="Image 290"/>
          <p:cNvPicPr>
            <a:picLocks noChangeAspect="1"/>
          </p:cNvPicPr>
          <p:nvPr/>
        </p:nvPicPr>
        <p:blipFill rotWithShape="1">
          <a:blip r:embed="rId32" cstate="print">
            <a:extLst>
              <a:ext uri="{28A0092B-C50C-407E-A947-70E740481C1C}">
                <a14:useLocalDpi xmlns:a14="http://schemas.microsoft.com/office/drawing/2010/main" val="0"/>
              </a:ext>
            </a:extLst>
          </a:blip>
          <a:srcRect l="1" r="2508" b="3481"/>
          <a:stretch/>
        </p:blipFill>
        <p:spPr>
          <a:xfrm>
            <a:off x="2623017" y="6597352"/>
            <a:ext cx="256811" cy="162344"/>
          </a:xfrm>
          <a:prstGeom prst="rect">
            <a:avLst/>
          </a:prstGeom>
        </p:spPr>
      </p:pic>
      <p:pic>
        <p:nvPicPr>
          <p:cNvPr id="137" name="Image 169"/>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57940" y="151380"/>
            <a:ext cx="593041" cy="137897"/>
          </a:xfrm>
          <a:prstGeom prst="rect">
            <a:avLst/>
          </a:prstGeom>
        </p:spPr>
      </p:pic>
      <p:pic>
        <p:nvPicPr>
          <p:cNvPr id="141" name="Picture 4" descr="http://www.journeechantiersouverts.be/files/users/.440/ad03868e4ee915f4fe6f2f1ede62ccf0.jpg">
            <a:hlinkClick r:id="rId34"/>
          </p:cNvPr>
          <p:cNvPicPr>
            <a:picLocks noChangeAspect="1" noChangeArrowheads="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764" y="93572"/>
            <a:ext cx="397479" cy="309724"/>
          </a:xfrm>
          <a:prstGeom prst="rect">
            <a:avLst/>
          </a:prstGeom>
          <a:noFill/>
          <a:extLst>
            <a:ext uri="{909E8E84-426E-40dd-AFC4-6F175D3DCCD1}">
              <a14:hiddenFill xmlns:a14="http://schemas.microsoft.com/office/drawing/2010/main" xmlns="">
                <a:solidFill>
                  <a:srgbClr val="FFFFFF"/>
                </a:solidFill>
              </a14:hiddenFill>
            </a:ext>
          </a:extLst>
        </p:spPr>
      </p:pic>
      <p:pic>
        <p:nvPicPr>
          <p:cNvPr id="144" name="Picture 2" descr="http://www.haventriatlon.be/uploads/artikels/Artes_Depret_200px.jpg">
            <a:hlinkClick r:id="rId36"/>
          </p:cNvPr>
          <p:cNvPicPr>
            <a:picLocks noChangeAspect="1" noChangeArrowheads="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5272" y="92474"/>
            <a:ext cx="397479" cy="310034"/>
          </a:xfrm>
          <a:prstGeom prst="rect">
            <a:avLst/>
          </a:prstGeom>
          <a:noFill/>
          <a:extLst>
            <a:ext uri="{909E8E84-426E-40dd-AFC4-6F175D3DCCD1}">
              <a14:hiddenFill xmlns:a14="http://schemas.microsoft.com/office/drawing/2010/main" xmlns="">
                <a:solidFill>
                  <a:srgbClr val="FFFFFF"/>
                </a:solidFill>
              </a14:hiddenFill>
            </a:ext>
          </a:extLst>
        </p:spPr>
      </p:pic>
      <p:pic>
        <p:nvPicPr>
          <p:cNvPr id="153" name="Image 181">
            <a:extLst>
              <a:ext uri="{FF2B5EF4-FFF2-40B4-BE49-F238E27FC236}">
                <a16:creationId xmlns="" xmlns:a16="http://schemas.microsoft.com/office/drawing/2014/main" id="{0016EDF5-31BE-4B65-8595-D826D27BDB53}"/>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263946" y="105598"/>
            <a:ext cx="371758" cy="296697"/>
          </a:xfrm>
          <a:prstGeom prst="rect">
            <a:avLst/>
          </a:prstGeom>
        </p:spPr>
      </p:pic>
      <p:pic>
        <p:nvPicPr>
          <p:cNvPr id="154" name="Picture 24" descr="http://img.pagesdor.be/mysite/media/74/49/0/b247ef51-e656-42c1-bcef-a68f87dad187_LOGO_LARGE.jpg">
            <a:hlinkClick r:id="rId39"/>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674960" y="122452"/>
            <a:ext cx="264818" cy="240615"/>
          </a:xfrm>
          <a:prstGeom prst="rect">
            <a:avLst/>
          </a:prstGeom>
          <a:noFill/>
          <a:extLst>
            <a:ext uri="{909E8E84-426E-40dd-AFC4-6F175D3DCCD1}">
              <a14:hiddenFill xmlns:a14="http://schemas.microsoft.com/office/drawing/2010/main" xmlns="">
                <a:solidFill>
                  <a:srgbClr val="FFFFFF"/>
                </a:solidFill>
              </a14:hiddenFill>
            </a:ext>
          </a:extLst>
        </p:spPr>
      </p:pic>
      <p:pic>
        <p:nvPicPr>
          <p:cNvPr id="155" name="Image 163"/>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974906" y="145956"/>
            <a:ext cx="481388" cy="204955"/>
          </a:xfrm>
          <a:prstGeom prst="rect">
            <a:avLst/>
          </a:prstGeom>
        </p:spPr>
      </p:pic>
      <p:pic>
        <p:nvPicPr>
          <p:cNvPr id="156" name="Image 143"/>
          <p:cNvPicPr>
            <a:picLocks noChangeAspect="1"/>
          </p:cNvPicPr>
          <p:nvPr/>
        </p:nvPicPr>
        <p:blipFill rotWithShape="1">
          <a:blip r:embed="rId42" cstate="print">
            <a:extLst>
              <a:ext uri="{28A0092B-C50C-407E-A947-70E740481C1C}">
                <a14:useLocalDpi xmlns:a14="http://schemas.microsoft.com/office/drawing/2010/main" val="0"/>
              </a:ext>
            </a:extLst>
          </a:blip>
          <a:srcRect b="25720"/>
          <a:stretch/>
        </p:blipFill>
        <p:spPr>
          <a:xfrm>
            <a:off x="2483593" y="176003"/>
            <a:ext cx="536341" cy="126404"/>
          </a:xfrm>
          <a:prstGeom prst="rect">
            <a:avLst/>
          </a:prstGeom>
        </p:spPr>
      </p:pic>
      <p:pic>
        <p:nvPicPr>
          <p:cNvPr id="157" name="Image 179">
            <a:extLst>
              <a:ext uri="{FF2B5EF4-FFF2-40B4-BE49-F238E27FC236}">
                <a16:creationId xmlns="" xmlns:a16="http://schemas.microsoft.com/office/drawing/2014/main" id="{6E57D34D-0A7E-425E-94B1-8E5F0693EDA6}"/>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3052457" y="131307"/>
            <a:ext cx="374733" cy="191319"/>
          </a:xfrm>
          <a:prstGeom prst="rect">
            <a:avLst/>
          </a:prstGeom>
        </p:spPr>
      </p:pic>
      <p:pic>
        <p:nvPicPr>
          <p:cNvPr id="158" name="Picture 10" descr="http://t0.gstatic.com/images?q=tbn:ANd9GcQPbqPq9XU9Llvwbvb-BSn0kyVp3sADLSUMF9_uQHKS-wfJ8V4-rQ"/>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3459713" y="136572"/>
            <a:ext cx="228455" cy="213963"/>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Image 175"/>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3718757" y="140234"/>
            <a:ext cx="561390" cy="172658"/>
          </a:xfrm>
          <a:prstGeom prst="rect">
            <a:avLst/>
          </a:prstGeom>
        </p:spPr>
      </p:pic>
      <p:pic>
        <p:nvPicPr>
          <p:cNvPr id="161" name="Image 167"/>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4297635" y="120593"/>
            <a:ext cx="574265" cy="236512"/>
          </a:xfrm>
          <a:prstGeom prst="rect">
            <a:avLst/>
          </a:prstGeom>
        </p:spPr>
      </p:pic>
      <p:pic>
        <p:nvPicPr>
          <p:cNvPr id="162" name="Image 155"/>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4844490" y="113586"/>
            <a:ext cx="354456" cy="301646"/>
          </a:xfrm>
          <a:prstGeom prst="rect">
            <a:avLst/>
          </a:prstGeom>
        </p:spPr>
      </p:pic>
      <p:pic>
        <p:nvPicPr>
          <p:cNvPr id="163" name="Image 162"/>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5200839" y="99226"/>
            <a:ext cx="299236" cy="309440"/>
          </a:xfrm>
          <a:prstGeom prst="rect">
            <a:avLst/>
          </a:prstGeom>
        </p:spPr>
      </p:pic>
      <p:pic>
        <p:nvPicPr>
          <p:cNvPr id="164" name="Image 178">
            <a:extLst>
              <a:ext uri="{FF2B5EF4-FFF2-40B4-BE49-F238E27FC236}">
                <a16:creationId xmlns="" xmlns:a16="http://schemas.microsoft.com/office/drawing/2014/main" id="{705AFC80-03EE-4B60-80F2-60EE5742B024}"/>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5523399" y="107760"/>
            <a:ext cx="333732" cy="271281"/>
          </a:xfrm>
          <a:prstGeom prst="rect">
            <a:avLst/>
          </a:prstGeom>
        </p:spPr>
      </p:pic>
      <p:pic>
        <p:nvPicPr>
          <p:cNvPr id="165" name="Image 182">
            <a:extLst>
              <a:ext uri="{FF2B5EF4-FFF2-40B4-BE49-F238E27FC236}">
                <a16:creationId xmlns="" xmlns:a16="http://schemas.microsoft.com/office/drawing/2014/main" id="{04AD8737-0CBF-4E0C-94F4-94D72599D33B}"/>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882139" y="112858"/>
            <a:ext cx="356440" cy="266930"/>
          </a:xfrm>
          <a:prstGeom prst="rect">
            <a:avLst/>
          </a:prstGeom>
        </p:spPr>
      </p:pic>
      <p:pic>
        <p:nvPicPr>
          <p:cNvPr id="166" name="Image 187" descr="Une image contenant clipart&#10;&#10;Description générée avec un niveau de confiance très élevé">
            <a:extLst>
              <a:ext uri="{FF2B5EF4-FFF2-40B4-BE49-F238E27FC236}">
                <a16:creationId xmlns="" xmlns:a16="http://schemas.microsoft.com/office/drawing/2014/main" id="{3B9DC880-0946-4BA3-A07D-D31EE15C016F}"/>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6284787" y="105738"/>
            <a:ext cx="217294" cy="335166"/>
          </a:xfrm>
          <a:prstGeom prst="rect">
            <a:avLst/>
          </a:prstGeom>
        </p:spPr>
      </p:pic>
      <p:pic>
        <p:nvPicPr>
          <p:cNvPr id="167" name="Image 173"/>
          <p:cNvPicPr>
            <a:picLocks noChangeAspect="1"/>
          </p:cNvPicPr>
          <p:nvPr/>
        </p:nvPicPr>
        <p:blipFill>
          <a:blip r:embed="rId5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2075" y="120593"/>
            <a:ext cx="372510" cy="275781"/>
          </a:xfrm>
          <a:prstGeom prst="rect">
            <a:avLst/>
          </a:prstGeom>
        </p:spPr>
      </p:pic>
      <p:pic>
        <p:nvPicPr>
          <p:cNvPr id="168" name="Image 165"/>
          <p:cNvPicPr>
            <a:picLocks noChangeAspect="1"/>
          </p:cNvPicPr>
          <p:nvPr/>
        </p:nvPicPr>
        <p:blipFill>
          <a:blip r:embed="rId5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796784" y="128280"/>
            <a:ext cx="557950" cy="184095"/>
          </a:xfrm>
          <a:prstGeom prst="rect">
            <a:avLst/>
          </a:prstGeom>
        </p:spPr>
      </p:pic>
      <p:pic>
        <p:nvPicPr>
          <p:cNvPr id="169" name="Picture 22" descr="http://www.inadvance.be/uploads/RTEmagicC_inadvance-map-contact-v3.jpg.jpg">
            <a:hlinkClick r:id="rId54"/>
          </p:cNvPr>
          <p:cNvPicPr>
            <a:picLocks noChangeAspect="1" noChangeArrowheads="1"/>
          </p:cNvPicPr>
          <p:nvPr/>
        </p:nvPicPr>
        <p:blipFill rotWithShape="1">
          <a:blip r:embed="rId5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332" t="9773" r="26334" b="77853"/>
          <a:stretch/>
        </p:blipFill>
        <p:spPr bwMode="auto">
          <a:xfrm>
            <a:off x="7266802" y="185046"/>
            <a:ext cx="640544" cy="144849"/>
          </a:xfrm>
          <a:prstGeom prst="rect">
            <a:avLst/>
          </a:prstGeom>
          <a:noFill/>
          <a:extLst>
            <a:ext uri="{909E8E84-426E-40dd-AFC4-6F175D3DCCD1}">
              <a14:hiddenFill xmlns:a14="http://schemas.microsoft.com/office/drawing/2010/main" xmlns="">
                <a:solidFill>
                  <a:srgbClr val="FFFFFF"/>
                </a:solidFill>
              </a14:hiddenFill>
            </a:ext>
          </a:extLst>
        </p:spPr>
      </p:pic>
      <p:pic>
        <p:nvPicPr>
          <p:cNvPr id="170" name="Image 135"/>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7875294" y="120224"/>
            <a:ext cx="570780" cy="108805"/>
          </a:xfrm>
          <a:prstGeom prst="rect">
            <a:avLst/>
          </a:prstGeom>
        </p:spPr>
      </p:pic>
      <p:pic>
        <p:nvPicPr>
          <p:cNvPr id="171" name="Image 166"/>
          <p:cNvPicPr>
            <a:picLocks noChangeAspect="1"/>
          </p:cNvPicPr>
          <p:nvPr/>
        </p:nvPicPr>
        <p:blipFill>
          <a:blip r:embed="rId5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713" y="253947"/>
            <a:ext cx="577984" cy="408609"/>
          </a:xfrm>
          <a:prstGeom prst="rect">
            <a:avLst/>
          </a:prstGeom>
        </p:spPr>
      </p:pic>
      <p:pic>
        <p:nvPicPr>
          <p:cNvPr id="173" name="Image 153"/>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663698" y="398191"/>
            <a:ext cx="584449" cy="142596"/>
          </a:xfrm>
          <a:prstGeom prst="rect">
            <a:avLst/>
          </a:prstGeom>
        </p:spPr>
      </p:pic>
      <p:pic>
        <p:nvPicPr>
          <p:cNvPr id="174" name="Image 140"/>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1244887" y="371975"/>
            <a:ext cx="566181" cy="239551"/>
          </a:xfrm>
          <a:prstGeom prst="rect">
            <a:avLst/>
          </a:prstGeom>
        </p:spPr>
      </p:pic>
      <p:pic>
        <p:nvPicPr>
          <p:cNvPr id="176" name="Image 136"/>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1821596" y="420194"/>
            <a:ext cx="621007" cy="115058"/>
          </a:xfrm>
          <a:prstGeom prst="rect">
            <a:avLst/>
          </a:prstGeom>
        </p:spPr>
      </p:pic>
      <p:pic>
        <p:nvPicPr>
          <p:cNvPr id="177" name="Image 161"/>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2462671" y="396418"/>
            <a:ext cx="678737" cy="203621"/>
          </a:xfrm>
          <a:prstGeom prst="rect">
            <a:avLst/>
          </a:prstGeom>
        </p:spPr>
      </p:pic>
      <p:pic>
        <p:nvPicPr>
          <p:cNvPr id="179" name="Image 176"/>
          <p:cNvPicPr>
            <a:picLocks noChangeAspect="1"/>
          </p:cNvPicPr>
          <p:nvPr/>
        </p:nvPicPr>
        <p:blipFill>
          <a:blip r:embed="rId6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055145" y="350535"/>
            <a:ext cx="614844" cy="295264"/>
          </a:xfrm>
          <a:prstGeom prst="rect">
            <a:avLst/>
          </a:prstGeom>
        </p:spPr>
      </p:pic>
      <p:pic>
        <p:nvPicPr>
          <p:cNvPr id="180" name="Image 170"/>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3599792" y="356003"/>
            <a:ext cx="565239" cy="264956"/>
          </a:xfrm>
          <a:prstGeom prst="rect">
            <a:avLst/>
          </a:prstGeom>
        </p:spPr>
      </p:pic>
      <p:pic>
        <p:nvPicPr>
          <p:cNvPr id="181" name="Image 164"/>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4179889" y="408018"/>
            <a:ext cx="602522" cy="165159"/>
          </a:xfrm>
          <a:prstGeom prst="rect">
            <a:avLst/>
          </a:prstGeom>
        </p:spPr>
      </p:pic>
      <p:pic>
        <p:nvPicPr>
          <p:cNvPr id="182" name="Picture 30" descr="http://img.goudengids.be/02246586/02246586.jpg">
            <a:hlinkClick r:id="rId65"/>
          </p:cNvPr>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4813285" y="422928"/>
            <a:ext cx="489755" cy="151248"/>
          </a:xfrm>
          <a:prstGeom prst="rect">
            <a:avLst/>
          </a:prstGeom>
          <a:noFill/>
          <a:extLst>
            <a:ext uri="{909E8E84-426E-40dd-AFC4-6F175D3DCCD1}">
              <a14:hiddenFill xmlns:a14="http://schemas.microsoft.com/office/drawing/2010/main" xmlns="">
                <a:solidFill>
                  <a:srgbClr val="FFFFFF"/>
                </a:solidFill>
              </a14:hiddenFill>
            </a:ext>
          </a:extLst>
        </p:spPr>
      </p:pic>
      <p:pic>
        <p:nvPicPr>
          <p:cNvPr id="188" name="Image 206"/>
          <p:cNvPicPr>
            <a:picLocks noChangeAspect="1"/>
          </p:cNvPicPr>
          <p:nvPr/>
        </p:nvPicPr>
        <p:blipFill rotWithShape="1">
          <a:blip r:embed="rId67" cstate="print">
            <a:extLst>
              <a:ext uri="{28A0092B-C50C-407E-A947-70E740481C1C}">
                <a14:useLocalDpi xmlns:a14="http://schemas.microsoft.com/office/drawing/2010/main" val="0"/>
              </a:ext>
            </a:extLst>
          </a:blip>
          <a:srcRect r="65430"/>
          <a:stretch/>
        </p:blipFill>
        <p:spPr>
          <a:xfrm>
            <a:off x="5993867" y="400734"/>
            <a:ext cx="222875" cy="199806"/>
          </a:xfrm>
          <a:prstGeom prst="rect">
            <a:avLst/>
          </a:prstGeom>
        </p:spPr>
      </p:pic>
      <p:pic>
        <p:nvPicPr>
          <p:cNvPr id="192" name="Picture 28" descr="Stadsbader"/>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6239929" y="443937"/>
            <a:ext cx="532948" cy="109146"/>
          </a:xfrm>
          <a:prstGeom prst="rect">
            <a:avLst/>
          </a:prstGeom>
          <a:noFill/>
          <a:extLst>
            <a:ext uri="{909E8E84-426E-40dd-AFC4-6F175D3DCCD1}">
              <a14:hiddenFill xmlns:a14="http://schemas.microsoft.com/office/drawing/2010/main" xmlns="">
                <a:solidFill>
                  <a:srgbClr val="FFFFFF"/>
                </a:solidFill>
              </a14:hiddenFill>
            </a:ext>
          </a:extLst>
        </p:spPr>
      </p:pic>
      <p:pic>
        <p:nvPicPr>
          <p:cNvPr id="197" name="Image 180"/>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6796421" y="385605"/>
            <a:ext cx="596451" cy="210830"/>
          </a:xfrm>
          <a:prstGeom prst="rect">
            <a:avLst/>
          </a:prstGeom>
        </p:spPr>
      </p:pic>
      <p:pic>
        <p:nvPicPr>
          <p:cNvPr id="198" name="Image 158"/>
          <p:cNvPicPr>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7414264" y="374701"/>
            <a:ext cx="695739" cy="158469"/>
          </a:xfrm>
          <a:prstGeom prst="rect">
            <a:avLst/>
          </a:prstGeom>
        </p:spPr>
      </p:pic>
      <p:pic>
        <p:nvPicPr>
          <p:cNvPr id="199" name="Image 168"/>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7932973" y="463807"/>
            <a:ext cx="535764" cy="100456"/>
          </a:xfrm>
          <a:prstGeom prst="rect">
            <a:avLst/>
          </a:prstGeom>
        </p:spPr>
      </p:pic>
      <p:sp>
        <p:nvSpPr>
          <p:cNvPr id="200" name="Ellipse 1"/>
          <p:cNvSpPr/>
          <p:nvPr/>
        </p:nvSpPr>
        <p:spPr>
          <a:xfrm>
            <a:off x="277495" y="5667550"/>
            <a:ext cx="207612" cy="19219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of</a:t>
            </a:r>
            <a:endParaRPr lang="fr-BE" sz="700" b="1" dirty="0">
              <a:solidFill>
                <a:schemeClr val="tx1"/>
              </a:solidFill>
              <a:latin typeface="Lucida Handwriting" panose="03010101010101010101" pitchFamily="66" charset="0"/>
            </a:endParaRPr>
          </a:p>
        </p:txBody>
      </p:sp>
      <p:pic>
        <p:nvPicPr>
          <p:cNvPr id="204" name="Image 25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42702" y="5211834"/>
            <a:ext cx="476835" cy="458783"/>
          </a:xfrm>
          <a:prstGeom prst="rect">
            <a:avLst/>
          </a:prstGeom>
        </p:spPr>
      </p:pic>
      <p:sp>
        <p:nvSpPr>
          <p:cNvPr id="205" name="Ellipse 1"/>
          <p:cNvSpPr/>
          <p:nvPr/>
        </p:nvSpPr>
        <p:spPr>
          <a:xfrm>
            <a:off x="1568469" y="5667549"/>
            <a:ext cx="207612" cy="19219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of</a:t>
            </a:r>
            <a:endParaRPr lang="fr-BE" sz="700" b="1" dirty="0">
              <a:solidFill>
                <a:schemeClr val="tx1"/>
              </a:solidFill>
              <a:latin typeface="Lucida Handwriting" panose="03010101010101010101" pitchFamily="66" charset="0"/>
            </a:endParaRPr>
          </a:p>
        </p:txBody>
      </p:sp>
      <p:sp>
        <p:nvSpPr>
          <p:cNvPr id="206" name="Ellipse 1"/>
          <p:cNvSpPr/>
          <p:nvPr/>
        </p:nvSpPr>
        <p:spPr>
          <a:xfrm>
            <a:off x="2496574" y="5667549"/>
            <a:ext cx="207612" cy="19219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of</a:t>
            </a:r>
            <a:endParaRPr lang="fr-BE" sz="700" b="1" dirty="0">
              <a:solidFill>
                <a:schemeClr val="tx1"/>
              </a:solidFill>
              <a:latin typeface="Lucida Handwriting" panose="03010101010101010101" pitchFamily="66" charset="0"/>
            </a:endParaRPr>
          </a:p>
        </p:txBody>
      </p:sp>
      <p:sp>
        <p:nvSpPr>
          <p:cNvPr id="207" name="Ellipse 1"/>
          <p:cNvSpPr/>
          <p:nvPr/>
        </p:nvSpPr>
        <p:spPr>
          <a:xfrm>
            <a:off x="3648863" y="5946779"/>
            <a:ext cx="207612" cy="19219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of</a:t>
            </a:r>
            <a:endParaRPr lang="fr-BE" sz="700" b="1" dirty="0">
              <a:solidFill>
                <a:schemeClr val="tx1"/>
              </a:solidFill>
              <a:latin typeface="Lucida Handwriting" panose="03010101010101010101" pitchFamily="66" charset="0"/>
            </a:endParaRPr>
          </a:p>
        </p:txBody>
      </p:sp>
      <p:sp>
        <p:nvSpPr>
          <p:cNvPr id="209" name="Ellipse 1"/>
          <p:cNvSpPr/>
          <p:nvPr/>
        </p:nvSpPr>
        <p:spPr>
          <a:xfrm>
            <a:off x="4510735" y="5938720"/>
            <a:ext cx="207612" cy="19219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of</a:t>
            </a:r>
            <a:endParaRPr lang="fr-BE" sz="700" b="1" dirty="0">
              <a:solidFill>
                <a:schemeClr val="tx1"/>
              </a:solidFill>
              <a:latin typeface="Lucida Handwriting" panose="03010101010101010101" pitchFamily="66" charset="0"/>
            </a:endParaRPr>
          </a:p>
        </p:txBody>
      </p:sp>
      <p:sp>
        <p:nvSpPr>
          <p:cNvPr id="210" name="Ellipse 1"/>
          <p:cNvSpPr/>
          <p:nvPr/>
        </p:nvSpPr>
        <p:spPr>
          <a:xfrm>
            <a:off x="5531020" y="5939683"/>
            <a:ext cx="207612" cy="19219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of</a:t>
            </a:r>
            <a:endParaRPr lang="fr-BE" sz="700" b="1" dirty="0">
              <a:solidFill>
                <a:schemeClr val="tx1"/>
              </a:solidFill>
              <a:latin typeface="Lucida Handwriting" panose="03010101010101010101" pitchFamily="66" charset="0"/>
            </a:endParaRPr>
          </a:p>
        </p:txBody>
      </p:sp>
      <p:sp>
        <p:nvSpPr>
          <p:cNvPr id="211" name="Ellipse 1"/>
          <p:cNvSpPr/>
          <p:nvPr/>
        </p:nvSpPr>
        <p:spPr>
          <a:xfrm>
            <a:off x="6985428" y="5680613"/>
            <a:ext cx="207612" cy="19219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of</a:t>
            </a:r>
            <a:endParaRPr lang="fr-BE" sz="700" b="1" dirty="0">
              <a:solidFill>
                <a:schemeClr val="tx1"/>
              </a:solidFill>
              <a:latin typeface="Lucida Handwriting" panose="03010101010101010101" pitchFamily="66" charset="0"/>
            </a:endParaRPr>
          </a:p>
        </p:txBody>
      </p:sp>
      <p:sp>
        <p:nvSpPr>
          <p:cNvPr id="212" name="Ellipse 1"/>
          <p:cNvSpPr/>
          <p:nvPr/>
        </p:nvSpPr>
        <p:spPr>
          <a:xfrm>
            <a:off x="8110312" y="5994689"/>
            <a:ext cx="207612" cy="19219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of</a:t>
            </a:r>
            <a:endParaRPr lang="fr-BE" sz="700" b="1" dirty="0">
              <a:solidFill>
                <a:schemeClr val="tx1"/>
              </a:solidFill>
              <a:latin typeface="Lucida Handwriting" panose="03010101010101010101" pitchFamily="66" charset="0"/>
            </a:endParaRPr>
          </a:p>
        </p:txBody>
      </p:sp>
      <p:sp>
        <p:nvSpPr>
          <p:cNvPr id="213" name="Ellipse 1"/>
          <p:cNvSpPr/>
          <p:nvPr/>
        </p:nvSpPr>
        <p:spPr>
          <a:xfrm>
            <a:off x="8945224" y="5995003"/>
            <a:ext cx="207612" cy="19219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of</a:t>
            </a:r>
            <a:endParaRPr lang="fr-BE" sz="700" b="1" dirty="0">
              <a:solidFill>
                <a:schemeClr val="tx1"/>
              </a:solidFill>
              <a:latin typeface="Lucida Handwriting" panose="03010101010101010101" pitchFamily="66" charset="0"/>
            </a:endParaRPr>
          </a:p>
        </p:txBody>
      </p:sp>
      <p:pic>
        <p:nvPicPr>
          <p:cNvPr id="214" name="Image 25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767665" y="5504363"/>
            <a:ext cx="476835" cy="458783"/>
          </a:xfrm>
          <a:prstGeom prst="rect">
            <a:avLst/>
          </a:prstGeom>
        </p:spPr>
      </p:pic>
      <p:pic>
        <p:nvPicPr>
          <p:cNvPr id="215" name="Image 25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107744" y="5176925"/>
            <a:ext cx="476835" cy="458783"/>
          </a:xfrm>
          <a:prstGeom prst="rect">
            <a:avLst/>
          </a:prstGeom>
        </p:spPr>
      </p:pic>
      <p:pic>
        <p:nvPicPr>
          <p:cNvPr id="216" name="Image 25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254771" y="5549839"/>
            <a:ext cx="476835" cy="458783"/>
          </a:xfrm>
          <a:prstGeom prst="rect">
            <a:avLst/>
          </a:prstGeom>
        </p:spPr>
      </p:pic>
      <p:pic>
        <p:nvPicPr>
          <p:cNvPr id="217" name="Image 25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113316" y="5559714"/>
            <a:ext cx="476835" cy="458783"/>
          </a:xfrm>
          <a:prstGeom prst="rect">
            <a:avLst/>
          </a:prstGeom>
        </p:spPr>
      </p:pic>
      <p:pic>
        <p:nvPicPr>
          <p:cNvPr id="218" name="Image 25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461250" y="5246476"/>
            <a:ext cx="476835" cy="458783"/>
          </a:xfrm>
          <a:prstGeom prst="rect">
            <a:avLst/>
          </a:prstGeom>
        </p:spPr>
      </p:pic>
      <p:pic>
        <p:nvPicPr>
          <p:cNvPr id="219" name="Image 25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807720" y="5524685"/>
            <a:ext cx="476835" cy="458783"/>
          </a:xfrm>
          <a:prstGeom prst="rect">
            <a:avLst/>
          </a:prstGeom>
        </p:spPr>
      </p:pic>
      <p:pic>
        <p:nvPicPr>
          <p:cNvPr id="220" name="Image 25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939040" y="5505291"/>
            <a:ext cx="476835" cy="458783"/>
          </a:xfrm>
          <a:prstGeom prst="rect">
            <a:avLst/>
          </a:prstGeom>
        </p:spPr>
      </p:pic>
      <p:sp>
        <p:nvSpPr>
          <p:cNvPr id="222" name="Ellipse 227"/>
          <p:cNvSpPr/>
          <p:nvPr/>
        </p:nvSpPr>
        <p:spPr>
          <a:xfrm>
            <a:off x="8012528" y="5701087"/>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dirty="0" smtClean="0">
                <a:solidFill>
                  <a:schemeClr val="tx1"/>
                </a:solidFill>
                <a:latin typeface="+mj-lt"/>
              </a:rPr>
              <a:t>+</a:t>
            </a:r>
            <a:endParaRPr lang="fr-BE" sz="1100" b="1" dirty="0">
              <a:solidFill>
                <a:schemeClr val="tx1"/>
              </a:solidFill>
              <a:latin typeface="+mj-lt"/>
            </a:endParaRPr>
          </a:p>
        </p:txBody>
      </p:sp>
      <p:sp>
        <p:nvSpPr>
          <p:cNvPr id="223" name="Ellipse 227"/>
          <p:cNvSpPr/>
          <p:nvPr/>
        </p:nvSpPr>
        <p:spPr>
          <a:xfrm>
            <a:off x="8871206" y="5701401"/>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dirty="0" smtClean="0">
                <a:solidFill>
                  <a:schemeClr val="tx1"/>
                </a:solidFill>
                <a:latin typeface="+mj-lt"/>
              </a:rPr>
              <a:t>+</a:t>
            </a:r>
            <a:endParaRPr lang="fr-BE" sz="1100" b="1" dirty="0">
              <a:solidFill>
                <a:schemeClr val="tx1"/>
              </a:solidFill>
              <a:latin typeface="+mj-lt"/>
            </a:endParaRPr>
          </a:p>
        </p:txBody>
      </p:sp>
      <p:sp>
        <p:nvSpPr>
          <p:cNvPr id="224" name="Ellipse 227"/>
          <p:cNvSpPr/>
          <p:nvPr/>
        </p:nvSpPr>
        <p:spPr>
          <a:xfrm>
            <a:off x="4591452" y="5689306"/>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dirty="0" smtClean="0">
                <a:solidFill>
                  <a:schemeClr val="tx1"/>
                </a:solidFill>
                <a:latin typeface="+mj-lt"/>
              </a:rPr>
              <a:t>+</a:t>
            </a:r>
            <a:endParaRPr lang="fr-BE" sz="1100" b="1" dirty="0">
              <a:solidFill>
                <a:schemeClr val="tx1"/>
              </a:solidFill>
              <a:latin typeface="+mj-lt"/>
            </a:endParaRPr>
          </a:p>
        </p:txBody>
      </p:sp>
      <p:sp>
        <p:nvSpPr>
          <p:cNvPr id="225" name="Ellipse 227"/>
          <p:cNvSpPr/>
          <p:nvPr/>
        </p:nvSpPr>
        <p:spPr>
          <a:xfrm>
            <a:off x="3724236" y="5690446"/>
            <a:ext cx="205234" cy="1861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1400" b="1" dirty="0" smtClean="0">
                <a:solidFill>
                  <a:schemeClr val="tx1"/>
                </a:solidFill>
                <a:latin typeface="+mj-lt"/>
              </a:rPr>
              <a:t>+</a:t>
            </a:r>
            <a:endParaRPr lang="fr-BE" sz="1100" b="1" dirty="0">
              <a:solidFill>
                <a:schemeClr val="tx1"/>
              </a:solidFill>
              <a:latin typeface="+mj-lt"/>
            </a:endParaRPr>
          </a:p>
        </p:txBody>
      </p:sp>
      <p:sp>
        <p:nvSpPr>
          <p:cNvPr id="226" name="Ellipse 1"/>
          <p:cNvSpPr/>
          <p:nvPr/>
        </p:nvSpPr>
        <p:spPr>
          <a:xfrm>
            <a:off x="5544272" y="5635708"/>
            <a:ext cx="207612" cy="19219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r-FR" sz="700" b="1" dirty="0" smtClean="0">
                <a:solidFill>
                  <a:schemeClr val="tx1"/>
                </a:solidFill>
                <a:latin typeface="Lucida Handwriting" panose="03010101010101010101" pitchFamily="66" charset="0"/>
              </a:rPr>
              <a:t>of</a:t>
            </a:r>
            <a:endParaRPr lang="fr-BE" sz="700" b="1" dirty="0">
              <a:solidFill>
                <a:schemeClr val="tx1"/>
              </a:solidFill>
              <a:latin typeface="Lucida Handwriting" panose="03010101010101010101" pitchFamily="66" charset="0"/>
            </a:endParaRPr>
          </a:p>
        </p:txBody>
      </p:sp>
      <p:sp>
        <p:nvSpPr>
          <p:cNvPr id="227" name="Rectangle 226"/>
          <p:cNvSpPr/>
          <p:nvPr/>
        </p:nvSpPr>
        <p:spPr>
          <a:xfrm>
            <a:off x="389343" y="6541413"/>
            <a:ext cx="2292603" cy="215444"/>
          </a:xfrm>
          <a:prstGeom prst="rect">
            <a:avLst/>
          </a:prstGeom>
          <a:noFill/>
        </p:spPr>
        <p:txBody>
          <a:bodyPr wrap="square" rtlCol="0">
            <a:spAutoFit/>
          </a:bodyPr>
          <a:lstStyle/>
          <a:p>
            <a:r>
              <a:rPr lang="nl-NL" sz="800" b="1" dirty="0">
                <a:latin typeface="+mj-lt"/>
                <a:cs typeface="Times New Roman" panose="02020603050405020304" pitchFamily="18" charset="0"/>
              </a:rPr>
              <a:t>Badge opgelegd</a:t>
            </a:r>
            <a:r>
              <a:rPr lang="nl-NL" sz="800" dirty="0">
                <a:latin typeface="+mj-lt"/>
                <a:cs typeface="Times New Roman" panose="02020603050405020304" pitchFamily="18" charset="0"/>
              </a:rPr>
              <a:t> door het bedrijf (contracten, </a:t>
            </a:r>
            <a:r>
              <a:rPr lang="nl-NL" sz="800" dirty="0" err="1" smtClean="0">
                <a:latin typeface="+mj-lt"/>
                <a:cs typeface="Times New Roman" panose="02020603050405020304" pitchFamily="18" charset="0"/>
              </a:rPr>
              <a:t>enz</a:t>
            </a:r>
            <a:r>
              <a:rPr lang="nl-NL" sz="800" dirty="0" smtClean="0">
                <a:latin typeface="+mj-lt"/>
                <a:cs typeface="Times New Roman" panose="02020603050405020304" pitchFamily="18" charset="0"/>
              </a:rPr>
              <a:t>)</a:t>
            </a:r>
            <a:endParaRPr lang="fr-BE" sz="800" dirty="0">
              <a:latin typeface="+mj-lt"/>
              <a:cs typeface="Times New Roman" panose="02020603050405020304" pitchFamily="18" charset="0"/>
            </a:endParaRPr>
          </a:p>
        </p:txBody>
      </p:sp>
      <p:pic>
        <p:nvPicPr>
          <p:cNvPr id="228" name="Image 282"/>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04254" y="6525344"/>
            <a:ext cx="254335" cy="244706"/>
          </a:xfrm>
          <a:prstGeom prst="rect">
            <a:avLst/>
          </a:prstGeom>
        </p:spPr>
      </p:pic>
      <p:sp>
        <p:nvSpPr>
          <p:cNvPr id="221" name="Flowchart: Punched Tape 220"/>
          <p:cNvSpPr/>
          <p:nvPr/>
        </p:nvSpPr>
        <p:spPr>
          <a:xfrm>
            <a:off x="7052282" y="635237"/>
            <a:ext cx="1506699" cy="62017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100" dirty="0" err="1" smtClean="0"/>
              <a:t>Contactcenter</a:t>
            </a:r>
            <a:r>
              <a:rPr lang="fr-BE" sz="1100" dirty="0" smtClean="0"/>
              <a:t> RSZ:</a:t>
            </a:r>
          </a:p>
          <a:p>
            <a:pPr algn="ctr"/>
            <a:r>
              <a:rPr lang="fr-BE" sz="1100" dirty="0" smtClean="0"/>
              <a:t>+32 (0)2 511 51 51</a:t>
            </a:r>
            <a:endParaRPr lang="en-US" sz="1100" dirty="0"/>
          </a:p>
        </p:txBody>
      </p:sp>
      <p:sp>
        <p:nvSpPr>
          <p:cNvPr id="229" name="Rectangle 228"/>
          <p:cNvSpPr/>
          <p:nvPr/>
        </p:nvSpPr>
        <p:spPr>
          <a:xfrm>
            <a:off x="7940047" y="2132856"/>
            <a:ext cx="1719703" cy="173254"/>
          </a:xfrm>
          <a:prstGeom prst="rect">
            <a:avLst/>
          </a:prstGeom>
          <a:solidFill>
            <a:srgbClr val="FF0000"/>
          </a:solidFill>
          <a:ln w="952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sz="1100" b="1" dirty="0" smtClean="0">
                <a:solidFill>
                  <a:schemeClr val="bg1"/>
                </a:solidFill>
                <a:latin typeface="+mj-lt"/>
              </a:rPr>
              <a:t>Documenten op </a:t>
            </a:r>
            <a:r>
              <a:rPr lang="nl-BE" sz="1100" b="1" dirty="0">
                <a:solidFill>
                  <a:schemeClr val="bg1"/>
                </a:solidFill>
                <a:latin typeface="+mj-lt"/>
              </a:rPr>
              <a:t>te </a:t>
            </a:r>
            <a:r>
              <a:rPr lang="nl-BE" sz="1100" b="1" dirty="0" smtClean="0">
                <a:solidFill>
                  <a:schemeClr val="bg1"/>
                </a:solidFill>
                <a:latin typeface="+mj-lt"/>
              </a:rPr>
              <a:t>vragen</a:t>
            </a:r>
            <a:endParaRPr lang="nl-BE" sz="1100" b="1" dirty="0">
              <a:solidFill>
                <a:schemeClr val="bg1"/>
              </a:solidFill>
              <a:latin typeface="+mj-lt"/>
            </a:endParaRPr>
          </a:p>
        </p:txBody>
      </p:sp>
      <p:sp>
        <p:nvSpPr>
          <p:cNvPr id="230" name="Rectangle 229"/>
          <p:cNvSpPr/>
          <p:nvPr/>
        </p:nvSpPr>
        <p:spPr>
          <a:xfrm>
            <a:off x="3403978" y="2132856"/>
            <a:ext cx="1719703" cy="173254"/>
          </a:xfrm>
          <a:prstGeom prst="rect">
            <a:avLst/>
          </a:prstGeom>
          <a:solidFill>
            <a:srgbClr val="FF0000"/>
          </a:solidFill>
          <a:ln w="952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sz="1100" b="1" dirty="0" smtClean="0">
                <a:solidFill>
                  <a:schemeClr val="bg1"/>
                </a:solidFill>
                <a:latin typeface="+mj-lt"/>
              </a:rPr>
              <a:t>Documenten op </a:t>
            </a:r>
            <a:r>
              <a:rPr lang="nl-BE" sz="1100" b="1" dirty="0">
                <a:solidFill>
                  <a:schemeClr val="bg1"/>
                </a:solidFill>
                <a:latin typeface="+mj-lt"/>
              </a:rPr>
              <a:t>te </a:t>
            </a:r>
            <a:r>
              <a:rPr lang="nl-BE" sz="1100" b="1" dirty="0" smtClean="0">
                <a:solidFill>
                  <a:schemeClr val="bg1"/>
                </a:solidFill>
                <a:latin typeface="+mj-lt"/>
              </a:rPr>
              <a:t>vragen</a:t>
            </a:r>
            <a:endParaRPr lang="nl-BE" sz="1100" b="1" dirty="0">
              <a:solidFill>
                <a:schemeClr val="bg1"/>
              </a:solidFill>
              <a:latin typeface="+mj-lt"/>
            </a:endParaRPr>
          </a:p>
        </p:txBody>
      </p:sp>
      <p:sp>
        <p:nvSpPr>
          <p:cNvPr id="233" name="Rectangle 232"/>
          <p:cNvSpPr/>
          <p:nvPr/>
        </p:nvSpPr>
        <p:spPr>
          <a:xfrm>
            <a:off x="164560" y="3037330"/>
            <a:ext cx="3096160" cy="294453"/>
          </a:xfrm>
          <a:prstGeom prst="rect">
            <a:avLst/>
          </a:prstGeom>
          <a:solidFill>
            <a:srgbClr val="FF0000"/>
          </a:solidFill>
          <a:ln w="952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sz="1100" b="1" dirty="0">
                <a:solidFill>
                  <a:schemeClr val="bg1"/>
                </a:solidFill>
                <a:latin typeface="+mj-lt"/>
              </a:rPr>
              <a:t>(kopie) Documenten verplicht op te vragen door de werf voor aanvang van de werken!</a:t>
            </a:r>
          </a:p>
        </p:txBody>
      </p:sp>
      <p:sp>
        <p:nvSpPr>
          <p:cNvPr id="234" name="Flowchart: Terminator 138"/>
          <p:cNvSpPr/>
          <p:nvPr/>
        </p:nvSpPr>
        <p:spPr>
          <a:xfrm>
            <a:off x="7940047" y="2780928"/>
            <a:ext cx="1726932" cy="346349"/>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nl-BE" sz="900" b="1" dirty="0" smtClean="0">
                <a:solidFill>
                  <a:srgbClr val="C00000"/>
                </a:solidFill>
                <a:latin typeface="+mj-lt"/>
                <a:cs typeface="Times New Roman" panose="02020603050405020304" pitchFamily="18" charset="0"/>
              </a:rPr>
              <a:t>0 - 3 maanden in BE :</a:t>
            </a:r>
          </a:p>
          <a:p>
            <a:pPr algn="ctr"/>
            <a:r>
              <a:rPr lang="nl-BE" sz="900" dirty="0" smtClean="0">
                <a:solidFill>
                  <a:schemeClr val="tx1"/>
                </a:solidFill>
                <a:latin typeface="+mj-lt"/>
                <a:cs typeface="Times New Roman" panose="02020603050405020304" pitchFamily="18" charset="0"/>
                <a:sym typeface="Wingdings" panose="05000000000000000000" pitchFamily="2" charset="2"/>
              </a:rPr>
              <a:t> </a:t>
            </a:r>
            <a:r>
              <a:rPr lang="nl-BE" sz="900" b="1" dirty="0" smtClean="0">
                <a:solidFill>
                  <a:schemeClr val="tx1"/>
                </a:solidFill>
                <a:latin typeface="+mj-lt"/>
                <a:cs typeface="Times New Roman" panose="02020603050405020304" pitchFamily="18" charset="0"/>
                <a:sym typeface="Wingdings" panose="05000000000000000000" pitchFamily="2" charset="2"/>
              </a:rPr>
              <a:t>Bijlage 3</a:t>
            </a:r>
            <a:endParaRPr lang="nl-BE" sz="900" b="1" dirty="0">
              <a:solidFill>
                <a:schemeClr val="tx1"/>
              </a:solidFill>
              <a:latin typeface="+mj-lt"/>
              <a:cs typeface="Times New Roman" panose="02020603050405020304" pitchFamily="18" charset="0"/>
            </a:endParaRPr>
          </a:p>
        </p:txBody>
      </p:sp>
      <p:sp>
        <p:nvSpPr>
          <p:cNvPr id="239" name="Flowchart: Terminator 238"/>
          <p:cNvSpPr/>
          <p:nvPr/>
        </p:nvSpPr>
        <p:spPr>
          <a:xfrm>
            <a:off x="8871206" y="3184672"/>
            <a:ext cx="889458" cy="1205551"/>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nl-BE" sz="900" b="1" dirty="0" smtClean="0">
                <a:solidFill>
                  <a:srgbClr val="C00000"/>
                </a:solidFill>
                <a:cs typeface="Times New Roman" panose="02020603050405020304" pitchFamily="18" charset="0"/>
              </a:rPr>
              <a:t>&gt; 3 maanden </a:t>
            </a:r>
            <a:r>
              <a:rPr lang="nl-BE" sz="900" b="1" dirty="0">
                <a:solidFill>
                  <a:srgbClr val="C00000"/>
                </a:solidFill>
                <a:cs typeface="Times New Roman" panose="02020603050405020304" pitchFamily="18" charset="0"/>
              </a:rPr>
              <a:t>in BE:</a:t>
            </a:r>
            <a:r>
              <a:rPr lang="nl-BE" sz="900" b="1" dirty="0">
                <a:solidFill>
                  <a:schemeClr val="tx1"/>
                </a:solidFill>
                <a:cs typeface="Times New Roman" panose="02020603050405020304" pitchFamily="18" charset="0"/>
              </a:rPr>
              <a:t> </a:t>
            </a:r>
            <a:r>
              <a:rPr lang="nl-BE" sz="900" dirty="0" smtClean="0">
                <a:solidFill>
                  <a:schemeClr val="tx1"/>
                </a:solidFill>
                <a:latin typeface="+mj-lt"/>
                <a:cs typeface="Times New Roman" panose="02020603050405020304" pitchFamily="18" charset="0"/>
                <a:hlinkClick r:id="rId5" action="ppaction://hlinksldjump"/>
              </a:rPr>
              <a:t>Bel</a:t>
            </a:r>
            <a:r>
              <a:rPr lang="nl-BE" sz="900" dirty="0" smtClean="0">
                <a:solidFill>
                  <a:srgbClr val="0000FF"/>
                </a:solidFill>
                <a:latin typeface="+mj-lt"/>
                <a:cs typeface="Times New Roman" panose="02020603050405020304" pitchFamily="18" charset="0"/>
                <a:hlinkClick r:id="rId5" action="ppaction://hlinksldjump"/>
              </a:rPr>
              <a:t>gisc</a:t>
            </a:r>
            <a:r>
              <a:rPr lang="nl-BE" sz="900" dirty="0" smtClean="0">
                <a:solidFill>
                  <a:schemeClr val="tx1"/>
                </a:solidFill>
                <a:latin typeface="+mj-lt"/>
                <a:cs typeface="Times New Roman" panose="02020603050405020304" pitchFamily="18" charset="0"/>
                <a:hlinkClick r:id="rId5" action="ppaction://hlinksldjump"/>
              </a:rPr>
              <a:t>he ID- / verblijfkaar</a:t>
            </a:r>
            <a:r>
              <a:rPr lang="nl-BE" sz="900" u="sng" dirty="0" smtClean="0">
                <a:solidFill>
                  <a:srgbClr val="0000FF"/>
                </a:solidFill>
                <a:latin typeface="+mj-lt"/>
                <a:cs typeface="Times New Roman" panose="02020603050405020304" pitchFamily="18" charset="0"/>
                <a:hlinkClick r:id="rId5" action="ppaction://hlinksldjump"/>
              </a:rPr>
              <a:t>t</a:t>
            </a:r>
            <a:endParaRPr lang="nl-BE" sz="900" u="sng" dirty="0">
              <a:solidFill>
                <a:srgbClr val="0000FF"/>
              </a:solidFill>
              <a:latin typeface="+mj-lt"/>
              <a:cs typeface="Times New Roman" panose="02020603050405020304" pitchFamily="18" charset="0"/>
            </a:endParaRPr>
          </a:p>
        </p:txBody>
      </p:sp>
      <p:pic>
        <p:nvPicPr>
          <p:cNvPr id="240" name="Picture 4" descr="Résultat de recherche d'images pour &quot;titre de séjour belgique&quot;"/>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120196" y="4055072"/>
            <a:ext cx="442220" cy="283297"/>
          </a:xfrm>
          <a:prstGeom prst="rect">
            <a:avLst/>
          </a:prstGeom>
          <a:noFill/>
          <a:extLst>
            <a:ext uri="{909E8E84-426E-40DD-AFC4-6F175D3DCCD1}">
              <a14:hiddenFill xmlns:a14="http://schemas.microsoft.com/office/drawing/2010/main">
                <a:solidFill>
                  <a:srgbClr val="FFFFFF"/>
                </a:solidFill>
              </a14:hiddenFill>
            </a:ext>
          </a:extLst>
        </p:spPr>
      </p:pic>
      <p:sp>
        <p:nvSpPr>
          <p:cNvPr id="244" name="Flowchart: Terminator 138"/>
          <p:cNvSpPr/>
          <p:nvPr/>
        </p:nvSpPr>
        <p:spPr>
          <a:xfrm>
            <a:off x="3370302" y="2348880"/>
            <a:ext cx="1740042" cy="312454"/>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nl-BE" sz="900" dirty="0" smtClean="0">
                <a:solidFill>
                  <a:schemeClr val="tx1"/>
                </a:solidFill>
                <a:latin typeface="+mj-lt"/>
                <a:cs typeface="Times New Roman" panose="02020603050405020304" pitchFamily="18" charset="0"/>
              </a:rPr>
              <a:t>Identiteitskaart / paspoort v/h </a:t>
            </a:r>
            <a:r>
              <a:rPr lang="nl-BE" sz="900" dirty="0">
                <a:solidFill>
                  <a:schemeClr val="tx1"/>
                </a:solidFill>
                <a:latin typeface="+mj-lt"/>
                <a:cs typeface="Times New Roman" panose="02020603050405020304" pitchFamily="18" charset="0"/>
              </a:rPr>
              <a:t>land </a:t>
            </a:r>
            <a:r>
              <a:rPr lang="nl-BE" sz="900" dirty="0" smtClean="0">
                <a:solidFill>
                  <a:schemeClr val="tx1"/>
                </a:solidFill>
                <a:latin typeface="+mj-lt"/>
                <a:cs typeface="Times New Roman" panose="02020603050405020304" pitchFamily="18" charset="0"/>
              </a:rPr>
              <a:t>van oorsprong</a:t>
            </a:r>
            <a:endParaRPr lang="nl-BE" sz="900" dirty="0">
              <a:solidFill>
                <a:schemeClr val="tx1"/>
              </a:solidFill>
              <a:latin typeface="+mj-lt"/>
              <a:cs typeface="Times New Roman" panose="02020603050405020304" pitchFamily="18" charset="0"/>
            </a:endParaRPr>
          </a:p>
        </p:txBody>
      </p:sp>
      <p:sp>
        <p:nvSpPr>
          <p:cNvPr id="245" name="Flowchart: Terminator 138"/>
          <p:cNvSpPr/>
          <p:nvPr/>
        </p:nvSpPr>
        <p:spPr>
          <a:xfrm>
            <a:off x="3363865" y="2708920"/>
            <a:ext cx="1736474" cy="323404"/>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nl-BE" sz="900" b="1" dirty="0">
                <a:solidFill>
                  <a:srgbClr val="C00000"/>
                </a:solidFill>
                <a:cs typeface="Times New Roman" panose="02020603050405020304" pitchFamily="18" charset="0"/>
              </a:rPr>
              <a:t>0 - 3 maanden in BE :</a:t>
            </a:r>
          </a:p>
          <a:p>
            <a:pPr algn="ctr"/>
            <a:r>
              <a:rPr lang="nl-BE" sz="900" dirty="0" smtClean="0">
                <a:solidFill>
                  <a:schemeClr val="tx1"/>
                </a:solidFill>
                <a:latin typeface="+mj-lt"/>
                <a:cs typeface="Times New Roman" panose="02020603050405020304" pitchFamily="18" charset="0"/>
                <a:sym typeface="Wingdings" panose="05000000000000000000" pitchFamily="2" charset="2"/>
              </a:rPr>
              <a:t> </a:t>
            </a:r>
            <a:r>
              <a:rPr lang="nl-BE" sz="900" b="1" dirty="0" smtClean="0">
                <a:solidFill>
                  <a:schemeClr val="tx1"/>
                </a:solidFill>
                <a:latin typeface="+mj-lt"/>
                <a:cs typeface="Times New Roman" panose="02020603050405020304" pitchFamily="18" charset="0"/>
                <a:sym typeface="Wingdings" panose="05000000000000000000" pitchFamily="2" charset="2"/>
              </a:rPr>
              <a:t>Bijlage 3</a:t>
            </a:r>
            <a:endParaRPr lang="nl-BE" sz="900" b="1" dirty="0">
              <a:solidFill>
                <a:schemeClr val="tx1"/>
              </a:solidFill>
              <a:latin typeface="+mj-lt"/>
              <a:cs typeface="Times New Roman" panose="02020603050405020304" pitchFamily="18" charset="0"/>
            </a:endParaRPr>
          </a:p>
        </p:txBody>
      </p:sp>
      <p:sp>
        <p:nvSpPr>
          <p:cNvPr id="250" name="Flowchart: Terminator 249"/>
          <p:cNvSpPr/>
          <p:nvPr/>
        </p:nvSpPr>
        <p:spPr>
          <a:xfrm>
            <a:off x="7885754" y="3269454"/>
            <a:ext cx="921971" cy="1130229"/>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nl-BE" sz="900" b="1" dirty="0" smtClean="0">
                <a:solidFill>
                  <a:srgbClr val="C00000"/>
                </a:solidFill>
                <a:cs typeface="Times New Roman" panose="02020603050405020304" pitchFamily="18" charset="0"/>
              </a:rPr>
              <a:t>&gt; 3 maanden in BE:</a:t>
            </a:r>
            <a:r>
              <a:rPr lang="nl-BE" sz="900" b="1" dirty="0" smtClean="0">
                <a:solidFill>
                  <a:schemeClr val="tx1"/>
                </a:solidFill>
                <a:cs typeface="Times New Roman" panose="02020603050405020304" pitchFamily="18" charset="0"/>
              </a:rPr>
              <a:t> </a:t>
            </a:r>
            <a:r>
              <a:rPr lang="nl-BE" sz="900" dirty="0" smtClean="0">
                <a:solidFill>
                  <a:schemeClr val="tx1"/>
                </a:solidFill>
                <a:latin typeface="+mj-lt"/>
                <a:cs typeface="Times New Roman" panose="02020603050405020304" pitchFamily="18" charset="0"/>
                <a:hlinkClick r:id="rId21" action="ppaction://hlinksldjump"/>
              </a:rPr>
              <a:t>Bel</a:t>
            </a:r>
            <a:r>
              <a:rPr lang="nl-BE" sz="900" dirty="0" smtClean="0">
                <a:solidFill>
                  <a:srgbClr val="0000FF"/>
                </a:solidFill>
                <a:latin typeface="+mj-lt"/>
                <a:cs typeface="Times New Roman" panose="02020603050405020304" pitchFamily="18" charset="0"/>
                <a:hlinkClick r:id="rId21" action="ppaction://hlinksldjump"/>
              </a:rPr>
              <a:t>gisc</a:t>
            </a:r>
            <a:r>
              <a:rPr lang="nl-BE" sz="900" dirty="0" smtClean="0">
                <a:solidFill>
                  <a:schemeClr val="tx1"/>
                </a:solidFill>
                <a:latin typeface="+mj-lt"/>
                <a:cs typeface="Times New Roman" panose="02020603050405020304" pitchFamily="18" charset="0"/>
                <a:hlinkClick r:id="rId21" action="ppaction://hlinksldjump"/>
              </a:rPr>
              <a:t>he </a:t>
            </a:r>
            <a:r>
              <a:rPr lang="nl-BE" sz="900" dirty="0" smtClean="0">
                <a:solidFill>
                  <a:schemeClr val="tx1"/>
                </a:solidFill>
                <a:latin typeface="+mj-lt"/>
                <a:cs typeface="Times New Roman" panose="02020603050405020304" pitchFamily="18" charset="0"/>
                <a:hlinkClick r:id="rId21" action="ppaction://hlinksldjump"/>
              </a:rPr>
              <a:t>kaar</a:t>
            </a:r>
            <a:r>
              <a:rPr lang="nl-BE" sz="900" u="sng" dirty="0" smtClean="0">
                <a:solidFill>
                  <a:srgbClr val="0000FF"/>
                </a:solidFill>
                <a:latin typeface="+mj-lt"/>
                <a:cs typeface="Times New Roman" panose="02020603050405020304" pitchFamily="18" charset="0"/>
                <a:hlinkClick r:id="rId21" action="ppaction://hlinksldjump"/>
              </a:rPr>
              <a:t>t</a:t>
            </a:r>
            <a:r>
              <a:rPr lang="nl-BE" sz="900" u="sng" dirty="0" smtClean="0">
                <a:solidFill>
                  <a:srgbClr val="0000FF"/>
                </a:solidFill>
                <a:latin typeface="+mj-lt"/>
                <a:cs typeface="Times New Roman" panose="02020603050405020304" pitchFamily="18" charset="0"/>
              </a:rPr>
              <a:t> ID - E</a:t>
            </a:r>
            <a:r>
              <a:rPr lang="nl-BE" sz="900" dirty="0" smtClean="0">
                <a:solidFill>
                  <a:schemeClr val="tx1"/>
                </a:solidFill>
                <a:latin typeface="+mj-lt"/>
                <a:cs typeface="Times New Roman" panose="02020603050405020304" pitchFamily="18" charset="0"/>
              </a:rPr>
              <a:t> </a:t>
            </a:r>
            <a:r>
              <a:rPr lang="nl-BE" sz="900" dirty="0" smtClean="0">
                <a:solidFill>
                  <a:schemeClr val="tx1"/>
                </a:solidFill>
                <a:latin typeface="+mj-lt"/>
                <a:cs typeface="Times New Roman" panose="02020603050405020304" pitchFamily="18" charset="0"/>
              </a:rPr>
              <a:t>of </a:t>
            </a:r>
            <a:r>
              <a:rPr lang="nl-BE" sz="900" b="1" dirty="0" smtClean="0">
                <a:solidFill>
                  <a:schemeClr val="tx1"/>
                </a:solidFill>
                <a:latin typeface="+mj-lt"/>
                <a:cs typeface="Times New Roman" panose="02020603050405020304" pitchFamily="18" charset="0"/>
              </a:rPr>
              <a:t>bijlage 8</a:t>
            </a:r>
            <a:endParaRPr lang="nl-BE" sz="900" b="1" dirty="0">
              <a:solidFill>
                <a:schemeClr val="tx1"/>
              </a:solidFill>
              <a:latin typeface="+mj-lt"/>
              <a:cs typeface="Times New Roman" panose="02020603050405020304" pitchFamily="18" charset="0"/>
            </a:endParaRPr>
          </a:p>
        </p:txBody>
      </p:sp>
      <p:pic>
        <p:nvPicPr>
          <p:cNvPr id="231" name="Image 17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44197" y="3257295"/>
            <a:ext cx="324000" cy="216000"/>
          </a:xfrm>
          <a:prstGeom prst="rect">
            <a:avLst/>
          </a:prstGeom>
        </p:spPr>
      </p:pic>
      <p:grpSp>
        <p:nvGrpSpPr>
          <p:cNvPr id="232" name="Groupe 265"/>
          <p:cNvGrpSpPr/>
          <p:nvPr/>
        </p:nvGrpSpPr>
        <p:grpSpPr>
          <a:xfrm>
            <a:off x="6046640" y="3047549"/>
            <a:ext cx="581855" cy="620278"/>
            <a:chOff x="3424241" y="3279590"/>
            <a:chExt cx="608041" cy="640519"/>
          </a:xfrm>
        </p:grpSpPr>
        <p:pic>
          <p:nvPicPr>
            <p:cNvPr id="241" name="Image 26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212" y="3500817"/>
              <a:ext cx="324000" cy="216000"/>
            </a:xfrm>
            <a:prstGeom prst="rect">
              <a:avLst/>
            </a:prstGeom>
          </p:spPr>
        </p:pic>
        <p:sp>
          <p:nvSpPr>
            <p:cNvPr id="242" name="Multiplier 267"/>
            <p:cNvSpPr/>
            <p:nvPr/>
          </p:nvSpPr>
          <p:spPr>
            <a:xfrm>
              <a:off x="3424241" y="3279590"/>
              <a:ext cx="608041" cy="640519"/>
            </a:xfrm>
            <a:prstGeom prst="mathMultiply">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243" name="Image 9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28337" y="3221255"/>
            <a:ext cx="272140" cy="197511"/>
          </a:xfrm>
          <a:prstGeom prst="rect">
            <a:avLst/>
          </a:prstGeom>
        </p:spPr>
      </p:pic>
      <p:pic>
        <p:nvPicPr>
          <p:cNvPr id="254" name="Image 17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62865" y="3257624"/>
            <a:ext cx="307101" cy="204734"/>
          </a:xfrm>
          <a:prstGeom prst="rect">
            <a:avLst/>
          </a:prstGeom>
        </p:spPr>
      </p:pic>
      <p:grpSp>
        <p:nvGrpSpPr>
          <p:cNvPr id="255" name="Groupe 265"/>
          <p:cNvGrpSpPr/>
          <p:nvPr/>
        </p:nvGrpSpPr>
        <p:grpSpPr>
          <a:xfrm>
            <a:off x="7486280" y="3036375"/>
            <a:ext cx="520008" cy="632555"/>
            <a:chOff x="3424241" y="3279590"/>
            <a:chExt cx="608041" cy="640519"/>
          </a:xfrm>
        </p:grpSpPr>
        <p:pic>
          <p:nvPicPr>
            <p:cNvPr id="256" name="Image 26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2212" y="3500817"/>
              <a:ext cx="324000" cy="216000"/>
            </a:xfrm>
            <a:prstGeom prst="rect">
              <a:avLst/>
            </a:prstGeom>
          </p:spPr>
        </p:pic>
        <p:sp>
          <p:nvSpPr>
            <p:cNvPr id="257" name="Multiplier 267"/>
            <p:cNvSpPr/>
            <p:nvPr/>
          </p:nvSpPr>
          <p:spPr>
            <a:xfrm>
              <a:off x="3424241" y="3279590"/>
              <a:ext cx="608041" cy="640519"/>
            </a:xfrm>
            <a:prstGeom prst="mathMultiply">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58" name="Flowchart: Terminator 257"/>
          <p:cNvSpPr/>
          <p:nvPr/>
        </p:nvSpPr>
        <p:spPr>
          <a:xfrm>
            <a:off x="3361791" y="3162831"/>
            <a:ext cx="889710" cy="1259908"/>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nl-BE" sz="900" b="1" dirty="0" smtClean="0">
                <a:solidFill>
                  <a:srgbClr val="C00000"/>
                </a:solidFill>
                <a:cs typeface="Times New Roman" panose="02020603050405020304" pitchFamily="18" charset="0"/>
              </a:rPr>
              <a:t>&gt; 3 maanden in BE:</a:t>
            </a:r>
            <a:r>
              <a:rPr lang="nl-BE" sz="900" b="1" dirty="0" smtClean="0">
                <a:solidFill>
                  <a:schemeClr val="tx1"/>
                </a:solidFill>
                <a:cs typeface="Times New Roman" panose="02020603050405020304" pitchFamily="18" charset="0"/>
              </a:rPr>
              <a:t> </a:t>
            </a:r>
            <a:r>
              <a:rPr lang="nl-BE" sz="900" dirty="0" smtClean="0">
                <a:solidFill>
                  <a:schemeClr val="tx1"/>
                </a:solidFill>
                <a:latin typeface="+mj-lt"/>
                <a:cs typeface="Times New Roman" panose="02020603050405020304" pitchFamily="18" charset="0"/>
                <a:hlinkClick r:id="rId21" action="ppaction://hlinksldjump"/>
              </a:rPr>
              <a:t>Bel</a:t>
            </a:r>
            <a:r>
              <a:rPr lang="nl-BE" sz="900" dirty="0" smtClean="0">
                <a:solidFill>
                  <a:srgbClr val="0000FF"/>
                </a:solidFill>
                <a:latin typeface="+mj-lt"/>
                <a:cs typeface="Times New Roman" panose="02020603050405020304" pitchFamily="18" charset="0"/>
                <a:hlinkClick r:id="rId21" action="ppaction://hlinksldjump"/>
              </a:rPr>
              <a:t>gisc</a:t>
            </a:r>
            <a:r>
              <a:rPr lang="nl-BE" sz="900" dirty="0" smtClean="0">
                <a:solidFill>
                  <a:schemeClr val="tx1"/>
                </a:solidFill>
                <a:latin typeface="+mj-lt"/>
                <a:cs typeface="Times New Roman" panose="02020603050405020304" pitchFamily="18" charset="0"/>
                <a:hlinkClick r:id="rId21" action="ppaction://hlinksldjump"/>
              </a:rPr>
              <a:t>he </a:t>
            </a:r>
            <a:r>
              <a:rPr lang="nl-BE" sz="900" dirty="0" smtClean="0">
                <a:solidFill>
                  <a:schemeClr val="tx1"/>
                </a:solidFill>
                <a:latin typeface="+mj-lt"/>
                <a:cs typeface="Times New Roman" panose="02020603050405020304" pitchFamily="18" charset="0"/>
                <a:hlinkClick r:id="rId21" action="ppaction://hlinksldjump"/>
              </a:rPr>
              <a:t>kaar</a:t>
            </a:r>
            <a:r>
              <a:rPr lang="nl-BE" sz="900" u="sng" dirty="0" smtClean="0">
                <a:solidFill>
                  <a:srgbClr val="0000FF"/>
                </a:solidFill>
                <a:latin typeface="+mj-lt"/>
                <a:cs typeface="Times New Roman" panose="02020603050405020304" pitchFamily="18" charset="0"/>
                <a:hlinkClick r:id="rId21" action="ppaction://hlinksldjump"/>
              </a:rPr>
              <a:t>t</a:t>
            </a:r>
            <a:r>
              <a:rPr lang="nl-BE" sz="900" u="sng" dirty="0" smtClean="0">
                <a:solidFill>
                  <a:srgbClr val="0000FF"/>
                </a:solidFill>
                <a:latin typeface="+mj-lt"/>
                <a:cs typeface="Times New Roman" panose="02020603050405020304" pitchFamily="18" charset="0"/>
              </a:rPr>
              <a:t> ID - E</a:t>
            </a:r>
            <a:r>
              <a:rPr lang="nl-BE" sz="900" dirty="0" smtClean="0">
                <a:solidFill>
                  <a:schemeClr val="tx1"/>
                </a:solidFill>
                <a:latin typeface="+mj-lt"/>
                <a:cs typeface="Times New Roman" panose="02020603050405020304" pitchFamily="18" charset="0"/>
              </a:rPr>
              <a:t> </a:t>
            </a:r>
            <a:r>
              <a:rPr lang="nl-BE" sz="900" dirty="0" smtClean="0">
                <a:solidFill>
                  <a:schemeClr val="tx1"/>
                </a:solidFill>
                <a:latin typeface="+mj-lt"/>
                <a:cs typeface="Times New Roman" panose="02020603050405020304" pitchFamily="18" charset="0"/>
              </a:rPr>
              <a:t>of </a:t>
            </a:r>
            <a:r>
              <a:rPr lang="nl-BE" sz="900" b="1" dirty="0" smtClean="0">
                <a:solidFill>
                  <a:schemeClr val="tx1"/>
                </a:solidFill>
                <a:latin typeface="+mj-lt"/>
                <a:cs typeface="Times New Roman" panose="02020603050405020304" pitchFamily="18" charset="0"/>
              </a:rPr>
              <a:t>bijlage 8</a:t>
            </a:r>
            <a:endParaRPr lang="nl-BE" sz="900" b="1" dirty="0">
              <a:solidFill>
                <a:schemeClr val="tx1"/>
              </a:solidFill>
              <a:latin typeface="+mj-lt"/>
              <a:cs typeface="Times New Roman" panose="02020603050405020304" pitchFamily="18" charset="0"/>
            </a:endParaRPr>
          </a:p>
        </p:txBody>
      </p:sp>
      <p:sp>
        <p:nvSpPr>
          <p:cNvPr id="259" name="Flowchart: Terminator 258"/>
          <p:cNvSpPr/>
          <p:nvPr/>
        </p:nvSpPr>
        <p:spPr>
          <a:xfrm>
            <a:off x="4299010" y="3162830"/>
            <a:ext cx="882590" cy="1248188"/>
          </a:xfrm>
          <a:prstGeom prst="flowChartTerminator">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nl-BE" sz="900" b="1" dirty="0" smtClean="0">
                <a:solidFill>
                  <a:srgbClr val="C00000"/>
                </a:solidFill>
                <a:cs typeface="Times New Roman" panose="02020603050405020304" pitchFamily="18" charset="0"/>
              </a:rPr>
              <a:t>&gt; 3 maanden </a:t>
            </a:r>
            <a:r>
              <a:rPr lang="nl-BE" sz="900" b="1" dirty="0">
                <a:solidFill>
                  <a:srgbClr val="C00000"/>
                </a:solidFill>
                <a:cs typeface="Times New Roman" panose="02020603050405020304" pitchFamily="18" charset="0"/>
              </a:rPr>
              <a:t>in BE:</a:t>
            </a:r>
            <a:r>
              <a:rPr lang="nl-BE" sz="900" b="1" dirty="0">
                <a:solidFill>
                  <a:schemeClr val="tx1"/>
                </a:solidFill>
                <a:cs typeface="Times New Roman" panose="02020603050405020304" pitchFamily="18" charset="0"/>
              </a:rPr>
              <a:t> </a:t>
            </a:r>
            <a:r>
              <a:rPr lang="nl-BE" sz="900" dirty="0" smtClean="0">
                <a:solidFill>
                  <a:schemeClr val="tx1"/>
                </a:solidFill>
                <a:latin typeface="+mj-lt"/>
                <a:cs typeface="Times New Roman" panose="02020603050405020304" pitchFamily="18" charset="0"/>
                <a:hlinkClick r:id="rId5" action="ppaction://hlinksldjump"/>
              </a:rPr>
              <a:t>Bel</a:t>
            </a:r>
            <a:r>
              <a:rPr lang="nl-BE" sz="900" dirty="0" smtClean="0">
                <a:solidFill>
                  <a:srgbClr val="0000FF"/>
                </a:solidFill>
                <a:latin typeface="+mj-lt"/>
                <a:cs typeface="Times New Roman" panose="02020603050405020304" pitchFamily="18" charset="0"/>
                <a:hlinkClick r:id="rId5" action="ppaction://hlinksldjump"/>
              </a:rPr>
              <a:t>gisc</a:t>
            </a:r>
            <a:r>
              <a:rPr lang="nl-BE" sz="900" dirty="0" smtClean="0">
                <a:solidFill>
                  <a:schemeClr val="tx1"/>
                </a:solidFill>
                <a:latin typeface="+mj-lt"/>
                <a:cs typeface="Times New Roman" panose="02020603050405020304" pitchFamily="18" charset="0"/>
                <a:hlinkClick r:id="rId5" action="ppaction://hlinksldjump"/>
              </a:rPr>
              <a:t>he ID- / verblijfkaar</a:t>
            </a:r>
            <a:r>
              <a:rPr lang="nl-BE" sz="900" u="sng" dirty="0" smtClean="0">
                <a:solidFill>
                  <a:srgbClr val="0000FF"/>
                </a:solidFill>
                <a:latin typeface="+mj-lt"/>
                <a:cs typeface="Times New Roman" panose="02020603050405020304" pitchFamily="18" charset="0"/>
                <a:hlinkClick r:id="rId5" action="ppaction://hlinksldjump"/>
              </a:rPr>
              <a:t>t</a:t>
            </a:r>
            <a:endParaRPr lang="nl-BE" sz="900" u="sng" dirty="0">
              <a:solidFill>
                <a:srgbClr val="0000FF"/>
              </a:solidFill>
              <a:latin typeface="+mj-lt"/>
              <a:cs typeface="Times New Roman" panose="02020603050405020304" pitchFamily="18" charset="0"/>
            </a:endParaRPr>
          </a:p>
        </p:txBody>
      </p:sp>
      <p:pic>
        <p:nvPicPr>
          <p:cNvPr id="260" name="Picture 4" descr="Résultat de recherche d'images pour &quot;titre de séjour belgique&quot;"/>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525668" y="4072029"/>
            <a:ext cx="442220" cy="283297"/>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4" descr="Résultat de recherche d'images pour &quot;titre de séjour belgique&quot;"/>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624489" y="4060550"/>
            <a:ext cx="442220" cy="283297"/>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 descr="Résultat de recherche d'images pour &quot;carte d'identité E E+ titre de séjour&quot;"/>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r="49762"/>
          <a:stretch/>
        </p:blipFill>
        <p:spPr bwMode="auto">
          <a:xfrm>
            <a:off x="361613" y="4080594"/>
            <a:ext cx="387908" cy="214123"/>
          </a:xfrm>
          <a:prstGeom prst="rect">
            <a:avLst/>
          </a:prstGeom>
          <a:noFill/>
          <a:extLst>
            <a:ext uri="{909E8E84-426E-40DD-AFC4-6F175D3DCCD1}">
              <a14:hiddenFill xmlns:a14="http://schemas.microsoft.com/office/drawing/2010/main">
                <a:solidFill>
                  <a:srgbClr val="FFFFFF"/>
                </a:solidFill>
              </a14:hiddenFill>
            </a:ext>
          </a:extLst>
        </p:spPr>
      </p:pic>
      <p:pic>
        <p:nvPicPr>
          <p:cNvPr id="249" name="Image 279">
            <a:extLst>
              <a:ext uri="{FF2B5EF4-FFF2-40B4-BE49-F238E27FC236}">
                <a16:creationId xmlns="" xmlns:a16="http://schemas.microsoft.com/office/drawing/2014/main" id="{3EE30966-CEB0-4C38-9983-56B7D7292F74}"/>
              </a:ext>
            </a:extLst>
          </p:cNvPr>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8731606" y="796340"/>
            <a:ext cx="1005565" cy="579335"/>
          </a:xfrm>
          <a:prstGeom prst="rect">
            <a:avLst/>
          </a:prstGeom>
        </p:spPr>
      </p:pic>
      <p:pic>
        <p:nvPicPr>
          <p:cNvPr id="251" name="Image 278">
            <a:extLst>
              <a:ext uri="{FF2B5EF4-FFF2-40B4-BE49-F238E27FC236}">
                <a16:creationId xmlns="" xmlns:a16="http://schemas.microsoft.com/office/drawing/2014/main" id="{F1EABC5B-2BA3-4540-8D84-4FF27956B310}"/>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5372618" y="422163"/>
            <a:ext cx="565239" cy="240762"/>
          </a:xfrm>
          <a:prstGeom prst="rect">
            <a:avLst/>
          </a:prstGeom>
        </p:spPr>
      </p:pic>
      <p:pic>
        <p:nvPicPr>
          <p:cNvPr id="252" name="Picture 2" descr="Résultat de recherche d'images pour &quot;carte d'identité E E+ titre de séjour&quot;"/>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r="49762"/>
          <a:stretch/>
        </p:blipFill>
        <p:spPr bwMode="auto">
          <a:xfrm>
            <a:off x="8136103" y="4125815"/>
            <a:ext cx="387908" cy="214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155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647163386"/>
              </p:ext>
            </p:extLst>
          </p:nvPr>
        </p:nvGraphicFramePr>
        <p:xfrm>
          <a:off x="698901" y="827311"/>
          <a:ext cx="8214537" cy="374523"/>
        </p:xfrm>
        <a:graphic>
          <a:graphicData uri="http://schemas.openxmlformats.org/presentationml/2006/ole">
            <mc:AlternateContent xmlns:mc="http://schemas.openxmlformats.org/markup-compatibility/2006">
              <mc:Choice xmlns:v="urn:schemas-microsoft-com:vml" Requires="v">
                <p:oleObj spid="_x0000_s6182" name="Worksheet" r:id="rId4" imgW="6267597" imgH="285881" progId="Excel.Sheet.12">
                  <p:embed/>
                </p:oleObj>
              </mc:Choice>
              <mc:Fallback>
                <p:oleObj name="Worksheet" r:id="rId4" imgW="6267597" imgH="285881" progId="Excel.Sheet.12">
                  <p:embed/>
                  <p:pic>
                    <p:nvPicPr>
                      <p:cNvPr id="0" name=""/>
                      <p:cNvPicPr/>
                      <p:nvPr/>
                    </p:nvPicPr>
                    <p:blipFill>
                      <a:blip r:embed="rId5"/>
                      <a:stretch>
                        <a:fillRect/>
                      </a:stretch>
                    </p:blipFill>
                    <p:spPr>
                      <a:xfrm>
                        <a:off x="698901" y="827311"/>
                        <a:ext cx="8214537" cy="37452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86773831"/>
              </p:ext>
            </p:extLst>
          </p:nvPr>
        </p:nvGraphicFramePr>
        <p:xfrm>
          <a:off x="698902" y="1555284"/>
          <a:ext cx="8214537" cy="2521788"/>
        </p:xfrm>
        <a:graphic>
          <a:graphicData uri="http://schemas.openxmlformats.org/presentationml/2006/ole">
            <mc:AlternateContent xmlns:mc="http://schemas.openxmlformats.org/markup-compatibility/2006">
              <mc:Choice xmlns:v="urn:schemas-microsoft-com:vml" Requires="v">
                <p:oleObj spid="_x0000_s6183" name="Worksheet" r:id="rId7" imgW="6267597" imgH="1924234" progId="Excel.Sheet.12">
                  <p:embed/>
                </p:oleObj>
              </mc:Choice>
              <mc:Fallback>
                <p:oleObj name="Worksheet" r:id="rId7" imgW="6267597" imgH="1924234" progId="Excel.Sheet.12">
                  <p:embed/>
                  <p:pic>
                    <p:nvPicPr>
                      <p:cNvPr id="0" name=""/>
                      <p:cNvPicPr/>
                      <p:nvPr/>
                    </p:nvPicPr>
                    <p:blipFill>
                      <a:blip r:embed="rId8"/>
                      <a:stretch>
                        <a:fillRect/>
                      </a:stretch>
                    </p:blipFill>
                    <p:spPr>
                      <a:xfrm>
                        <a:off x="698902" y="1555284"/>
                        <a:ext cx="8214537" cy="2521788"/>
                      </a:xfrm>
                      <a:prstGeom prst="rect">
                        <a:avLst/>
                      </a:prstGeom>
                    </p:spPr>
                  </p:pic>
                </p:oleObj>
              </mc:Fallback>
            </mc:AlternateContent>
          </a:graphicData>
        </a:graphic>
      </p:graphicFrame>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4091482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3276731832"/>
              </p:ext>
            </p:extLst>
          </p:nvPr>
        </p:nvGraphicFramePr>
        <p:xfrm>
          <a:off x="1715402" y="252567"/>
          <a:ext cx="6336696" cy="288907"/>
        </p:xfrm>
        <a:graphic>
          <a:graphicData uri="http://schemas.openxmlformats.org/presentationml/2006/ole">
            <mc:AlternateContent xmlns:mc="http://schemas.openxmlformats.org/markup-compatibility/2006">
              <mc:Choice xmlns:v="urn:schemas-microsoft-com:vml" Requires="v">
                <p:oleObj spid="_x0000_s7206" name="Worksheet" r:id="rId4" imgW="6267597" imgH="285881" progId="Excel.Sheet.12">
                  <p:embed/>
                </p:oleObj>
              </mc:Choice>
              <mc:Fallback>
                <p:oleObj name="Worksheet" r:id="rId4" imgW="6267597" imgH="285881" progId="Excel.Sheet.12">
                  <p:embed/>
                  <p:pic>
                    <p:nvPicPr>
                      <p:cNvPr id="0" name=""/>
                      <p:cNvPicPr/>
                      <p:nvPr/>
                    </p:nvPicPr>
                    <p:blipFill>
                      <a:blip r:embed="rId5"/>
                      <a:stretch>
                        <a:fillRect/>
                      </a:stretch>
                    </p:blipFill>
                    <p:spPr>
                      <a:xfrm>
                        <a:off x="1715402" y="252567"/>
                        <a:ext cx="6336696" cy="288907"/>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589627346"/>
              </p:ext>
            </p:extLst>
          </p:nvPr>
        </p:nvGraphicFramePr>
        <p:xfrm>
          <a:off x="1715402" y="586112"/>
          <a:ext cx="6336696" cy="5999638"/>
        </p:xfrm>
        <a:graphic>
          <a:graphicData uri="http://schemas.openxmlformats.org/presentationml/2006/ole">
            <mc:AlternateContent xmlns:mc="http://schemas.openxmlformats.org/markup-compatibility/2006">
              <mc:Choice xmlns:v="urn:schemas-microsoft-com:vml" Requires="v">
                <p:oleObj spid="_x0000_s7207" name="Worksheet" r:id="rId7" imgW="6267597" imgH="5934141" progId="Excel.Sheet.12">
                  <p:embed/>
                </p:oleObj>
              </mc:Choice>
              <mc:Fallback>
                <p:oleObj name="Worksheet" r:id="rId7" imgW="6267597" imgH="5934141" progId="Excel.Sheet.12">
                  <p:embed/>
                  <p:pic>
                    <p:nvPicPr>
                      <p:cNvPr id="0" name=""/>
                      <p:cNvPicPr/>
                      <p:nvPr/>
                    </p:nvPicPr>
                    <p:blipFill>
                      <a:blip r:embed="rId8"/>
                      <a:stretch>
                        <a:fillRect/>
                      </a:stretch>
                    </p:blipFill>
                    <p:spPr>
                      <a:xfrm>
                        <a:off x="1715402" y="586112"/>
                        <a:ext cx="6336696" cy="5999638"/>
                      </a:xfrm>
                      <a:prstGeom prst="rect">
                        <a:avLst/>
                      </a:prstGeom>
                    </p:spPr>
                  </p:pic>
                </p:oleObj>
              </mc:Fallback>
            </mc:AlternateContent>
          </a:graphicData>
        </a:graphic>
      </p:graphicFrame>
      <p:pic>
        <p:nvPicPr>
          <p:cNvPr id="6" name="Image 279">
            <a:extLst>
              <a:ext uri="{FF2B5EF4-FFF2-40B4-BE49-F238E27FC236}">
                <a16:creationId xmlns:a16="http://schemas.microsoft.com/office/drawing/2014/main" xmlns="" id="{3EE30966-CEB0-4C38-9983-56B7D7292F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3920013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3960206291"/>
              </p:ext>
            </p:extLst>
          </p:nvPr>
        </p:nvGraphicFramePr>
        <p:xfrm>
          <a:off x="698903" y="1484784"/>
          <a:ext cx="8036960" cy="1001566"/>
        </p:xfrm>
        <a:graphic>
          <a:graphicData uri="http://schemas.openxmlformats.org/presentationml/2006/ole">
            <mc:AlternateContent xmlns:mc="http://schemas.openxmlformats.org/markup-compatibility/2006">
              <mc:Choice xmlns:v="urn:schemas-microsoft-com:vml" Requires="v">
                <p:oleObj spid="_x0000_s8248" name="Worksheet" r:id="rId4" imgW="6267597" imgH="781129" progId="Excel.Sheet.12">
                  <p:embed/>
                </p:oleObj>
              </mc:Choice>
              <mc:Fallback>
                <p:oleObj name="Worksheet" r:id="rId4" imgW="6267597" imgH="781129" progId="Excel.Sheet.12">
                  <p:embed/>
                  <p:pic>
                    <p:nvPicPr>
                      <p:cNvPr id="0" name=""/>
                      <p:cNvPicPr/>
                      <p:nvPr/>
                    </p:nvPicPr>
                    <p:blipFill>
                      <a:blip r:embed="rId5"/>
                      <a:stretch>
                        <a:fillRect/>
                      </a:stretch>
                    </p:blipFill>
                    <p:spPr>
                      <a:xfrm>
                        <a:off x="698903" y="1484784"/>
                        <a:ext cx="8036960" cy="100156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634532862"/>
              </p:ext>
            </p:extLst>
          </p:nvPr>
        </p:nvGraphicFramePr>
        <p:xfrm>
          <a:off x="698903" y="2486350"/>
          <a:ext cx="8036960" cy="2711558"/>
        </p:xfrm>
        <a:graphic>
          <a:graphicData uri="http://schemas.openxmlformats.org/presentationml/2006/ole">
            <mc:AlternateContent xmlns:mc="http://schemas.openxmlformats.org/markup-compatibility/2006">
              <mc:Choice xmlns:v="urn:schemas-microsoft-com:vml" Requires="v">
                <p:oleObj spid="_x0000_s8249" name="Worksheet" r:id="rId7" imgW="6267597" imgH="2114681" progId="Excel.Sheet.12">
                  <p:embed/>
                </p:oleObj>
              </mc:Choice>
              <mc:Fallback>
                <p:oleObj name="Worksheet" r:id="rId7" imgW="6267597" imgH="2114681" progId="Excel.Sheet.12">
                  <p:embed/>
                  <p:pic>
                    <p:nvPicPr>
                      <p:cNvPr id="0" name=""/>
                      <p:cNvPicPr/>
                      <p:nvPr/>
                    </p:nvPicPr>
                    <p:blipFill>
                      <a:blip r:embed="rId8"/>
                      <a:stretch>
                        <a:fillRect/>
                      </a:stretch>
                    </p:blipFill>
                    <p:spPr>
                      <a:xfrm>
                        <a:off x="698903" y="2486350"/>
                        <a:ext cx="8036960" cy="271155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90822119"/>
              </p:ext>
            </p:extLst>
          </p:nvPr>
        </p:nvGraphicFramePr>
        <p:xfrm>
          <a:off x="698903" y="791988"/>
          <a:ext cx="8036960" cy="366427"/>
        </p:xfrm>
        <a:graphic>
          <a:graphicData uri="http://schemas.openxmlformats.org/presentationml/2006/ole">
            <mc:AlternateContent xmlns:mc="http://schemas.openxmlformats.org/markup-compatibility/2006">
              <mc:Choice xmlns:v="urn:schemas-microsoft-com:vml" Requires="v">
                <p:oleObj spid="_x0000_s8250" name="Worksheet" r:id="rId10" imgW="6267597" imgH="285881" progId="Excel.Sheet.12">
                  <p:embed/>
                </p:oleObj>
              </mc:Choice>
              <mc:Fallback>
                <p:oleObj name="Worksheet" r:id="rId10" imgW="6267597" imgH="285881" progId="Excel.Sheet.12">
                  <p:embed/>
                  <p:pic>
                    <p:nvPicPr>
                      <p:cNvPr id="0" name=""/>
                      <p:cNvPicPr/>
                      <p:nvPr/>
                    </p:nvPicPr>
                    <p:blipFill>
                      <a:blip r:embed="rId11"/>
                      <a:stretch>
                        <a:fillRect/>
                      </a:stretch>
                    </p:blipFill>
                    <p:spPr>
                      <a:xfrm>
                        <a:off x="698903" y="791988"/>
                        <a:ext cx="8036960" cy="366427"/>
                      </a:xfrm>
                      <a:prstGeom prst="rect">
                        <a:avLst/>
                      </a:prstGeom>
                    </p:spPr>
                  </p:pic>
                </p:oleObj>
              </mc:Fallback>
            </mc:AlternateContent>
          </a:graphicData>
        </a:graphic>
      </p:graphicFrame>
      <p:pic>
        <p:nvPicPr>
          <p:cNvPr id="8" name="Image 279">
            <a:extLst>
              <a:ext uri="{FF2B5EF4-FFF2-40B4-BE49-F238E27FC236}">
                <a16:creationId xmlns:a16="http://schemas.microsoft.com/office/drawing/2014/main" xmlns="" id="{3EE30966-CEB0-4C38-9983-56B7D7292F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1831036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Retour 5">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8" name="Object 7"/>
          <p:cNvGraphicFramePr>
            <a:graphicFrameLocks noChangeAspect="1"/>
          </p:cNvGraphicFramePr>
          <p:nvPr>
            <p:extLst>
              <p:ext uri="{D42A27DB-BD31-4B8C-83A1-F6EECF244321}">
                <p14:modId xmlns:p14="http://schemas.microsoft.com/office/powerpoint/2010/main" val="1469975129"/>
              </p:ext>
            </p:extLst>
          </p:nvPr>
        </p:nvGraphicFramePr>
        <p:xfrm>
          <a:off x="707881" y="787413"/>
          <a:ext cx="8309869" cy="378869"/>
        </p:xfrm>
        <a:graphic>
          <a:graphicData uri="http://schemas.openxmlformats.org/presentationml/2006/ole">
            <mc:AlternateContent xmlns:mc="http://schemas.openxmlformats.org/markup-compatibility/2006">
              <mc:Choice xmlns:v="urn:schemas-microsoft-com:vml" Requires="v">
                <p:oleObj spid="_x0000_s9252" name="Worksheet" r:id="rId4" imgW="6267597" imgH="285881" progId="Excel.Sheet.12">
                  <p:embed/>
                </p:oleObj>
              </mc:Choice>
              <mc:Fallback>
                <p:oleObj name="Worksheet" r:id="rId4" imgW="6267597" imgH="285881" progId="Excel.Sheet.12">
                  <p:embed/>
                  <p:pic>
                    <p:nvPicPr>
                      <p:cNvPr id="0" name=""/>
                      <p:cNvPicPr/>
                      <p:nvPr/>
                    </p:nvPicPr>
                    <p:blipFill>
                      <a:blip r:embed="rId5"/>
                      <a:stretch>
                        <a:fillRect/>
                      </a:stretch>
                    </p:blipFill>
                    <p:spPr>
                      <a:xfrm>
                        <a:off x="707881" y="787413"/>
                        <a:ext cx="8309869" cy="378869"/>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685140796"/>
              </p:ext>
            </p:extLst>
          </p:nvPr>
        </p:nvGraphicFramePr>
        <p:xfrm>
          <a:off x="698903" y="1340768"/>
          <a:ext cx="8318848" cy="3312368"/>
        </p:xfrm>
        <a:graphic>
          <a:graphicData uri="http://schemas.openxmlformats.org/presentationml/2006/ole">
            <mc:AlternateContent xmlns:mc="http://schemas.openxmlformats.org/markup-compatibility/2006">
              <mc:Choice xmlns:v="urn:schemas-microsoft-com:vml" Requires="v">
                <p:oleObj spid="_x0000_s9253" name="Worksheet" r:id="rId7" imgW="6267597" imgH="2495576" progId="Excel.Sheet.12">
                  <p:embed/>
                </p:oleObj>
              </mc:Choice>
              <mc:Fallback>
                <p:oleObj name="Worksheet" r:id="rId7" imgW="6267597" imgH="2495576" progId="Excel.Sheet.12">
                  <p:embed/>
                  <p:pic>
                    <p:nvPicPr>
                      <p:cNvPr id="0" name=""/>
                      <p:cNvPicPr/>
                      <p:nvPr/>
                    </p:nvPicPr>
                    <p:blipFill>
                      <a:blip r:embed="rId8"/>
                      <a:stretch>
                        <a:fillRect/>
                      </a:stretch>
                    </p:blipFill>
                    <p:spPr>
                      <a:xfrm>
                        <a:off x="698903" y="1340768"/>
                        <a:ext cx="8318848" cy="3312368"/>
                      </a:xfrm>
                      <a:prstGeom prst="rect">
                        <a:avLst/>
                      </a:prstGeom>
                    </p:spPr>
                  </p:pic>
                </p:oleObj>
              </mc:Fallback>
            </mc:AlternateContent>
          </a:graphicData>
        </a:graphic>
      </p:graphicFrame>
      <p:pic>
        <p:nvPicPr>
          <p:cNvPr id="10" name="Image 279">
            <a:extLst>
              <a:ext uri="{FF2B5EF4-FFF2-40B4-BE49-F238E27FC236}">
                <a16:creationId xmlns:a16="http://schemas.microsoft.com/office/drawing/2014/main" xmlns="" id="{3EE30966-CEB0-4C38-9983-56B7D7292F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2708072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Retour 5">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10" name="Object 9"/>
          <p:cNvGraphicFramePr>
            <a:graphicFrameLocks noChangeAspect="1"/>
          </p:cNvGraphicFramePr>
          <p:nvPr>
            <p:extLst>
              <p:ext uri="{D42A27DB-BD31-4B8C-83A1-F6EECF244321}">
                <p14:modId xmlns:p14="http://schemas.microsoft.com/office/powerpoint/2010/main" val="3579678146"/>
              </p:ext>
            </p:extLst>
          </p:nvPr>
        </p:nvGraphicFramePr>
        <p:xfrm>
          <a:off x="1729090" y="482054"/>
          <a:ext cx="6267450" cy="6086475"/>
        </p:xfrm>
        <a:graphic>
          <a:graphicData uri="http://schemas.openxmlformats.org/presentationml/2006/ole">
            <mc:AlternateContent xmlns:mc="http://schemas.openxmlformats.org/markup-compatibility/2006">
              <mc:Choice xmlns:v="urn:schemas-microsoft-com:vml" Requires="v">
                <p:oleObj spid="_x0000_s10259" name="Worksheet" r:id="rId4" imgW="6267597" imgH="6086330" progId="Excel.Sheet.12">
                  <p:embed/>
                </p:oleObj>
              </mc:Choice>
              <mc:Fallback>
                <p:oleObj name="Worksheet" r:id="rId4" imgW="6267597" imgH="6086330" progId="Excel.Sheet.12">
                  <p:embed/>
                  <p:pic>
                    <p:nvPicPr>
                      <p:cNvPr id="0" name=""/>
                      <p:cNvPicPr/>
                      <p:nvPr/>
                    </p:nvPicPr>
                    <p:blipFill>
                      <a:blip r:embed="rId5"/>
                      <a:stretch>
                        <a:fillRect/>
                      </a:stretch>
                    </p:blipFill>
                    <p:spPr>
                      <a:xfrm>
                        <a:off x="1729090" y="482054"/>
                        <a:ext cx="6267450" cy="6086475"/>
                      </a:xfrm>
                      <a:prstGeom prst="rect">
                        <a:avLst/>
                      </a:prstGeom>
                    </p:spPr>
                  </p:pic>
                </p:oleObj>
              </mc:Fallback>
            </mc:AlternateContent>
          </a:graphicData>
        </a:graphic>
      </p:graphicFrame>
      <p:pic>
        <p:nvPicPr>
          <p:cNvPr id="2" name="Picture 1"/>
          <p:cNvPicPr>
            <a:picLocks noChangeAspect="1"/>
          </p:cNvPicPr>
          <p:nvPr/>
        </p:nvPicPr>
        <p:blipFill>
          <a:blip r:embed="rId6"/>
          <a:stretch>
            <a:fillRect/>
          </a:stretch>
        </p:blipFill>
        <p:spPr>
          <a:xfrm>
            <a:off x="1729090" y="167266"/>
            <a:ext cx="6267450" cy="284501"/>
          </a:xfrm>
          <a:prstGeom prst="rect">
            <a:avLst/>
          </a:prstGeom>
        </p:spPr>
      </p:pic>
      <p:pic>
        <p:nvPicPr>
          <p:cNvPr id="8" name="Image 279">
            <a:extLst>
              <a:ext uri="{FF2B5EF4-FFF2-40B4-BE49-F238E27FC236}">
                <a16:creationId xmlns:a16="http://schemas.microsoft.com/office/drawing/2014/main" xmlns="" id="{3EE30966-CEB0-4C38-9983-56B7D7292F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2505009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outon d'action : Retour 5">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3" name="Object 2"/>
          <p:cNvGraphicFramePr>
            <a:graphicFrameLocks noChangeAspect="1"/>
          </p:cNvGraphicFramePr>
          <p:nvPr>
            <p:extLst>
              <p:ext uri="{D42A27DB-BD31-4B8C-83A1-F6EECF244321}">
                <p14:modId xmlns:p14="http://schemas.microsoft.com/office/powerpoint/2010/main" val="902220420"/>
              </p:ext>
            </p:extLst>
          </p:nvPr>
        </p:nvGraphicFramePr>
        <p:xfrm>
          <a:off x="698902" y="1417552"/>
          <a:ext cx="8214537" cy="4531728"/>
        </p:xfrm>
        <a:graphic>
          <a:graphicData uri="http://schemas.openxmlformats.org/presentationml/2006/ole">
            <mc:AlternateContent xmlns:mc="http://schemas.openxmlformats.org/markup-compatibility/2006">
              <mc:Choice xmlns:v="urn:schemas-microsoft-com:vml" Requires="v">
                <p:oleObj spid="_x0000_s11283" name="Worksheet" r:id="rId4" imgW="6267597" imgH="3457483" progId="Excel.Sheet.12">
                  <p:embed/>
                </p:oleObj>
              </mc:Choice>
              <mc:Fallback>
                <p:oleObj name="Worksheet" r:id="rId4" imgW="6267597" imgH="3457483" progId="Excel.Sheet.12">
                  <p:embed/>
                  <p:pic>
                    <p:nvPicPr>
                      <p:cNvPr id="0" name=""/>
                      <p:cNvPicPr/>
                      <p:nvPr/>
                    </p:nvPicPr>
                    <p:blipFill>
                      <a:blip r:embed="rId5"/>
                      <a:stretch>
                        <a:fillRect/>
                      </a:stretch>
                    </p:blipFill>
                    <p:spPr>
                      <a:xfrm>
                        <a:off x="698902" y="1417552"/>
                        <a:ext cx="8214537" cy="4531728"/>
                      </a:xfrm>
                      <a:prstGeom prst="rect">
                        <a:avLst/>
                      </a:prstGeom>
                    </p:spPr>
                  </p:pic>
                </p:oleObj>
              </mc:Fallback>
            </mc:AlternateContent>
          </a:graphicData>
        </a:graphic>
      </p:graphicFrame>
      <p:pic>
        <p:nvPicPr>
          <p:cNvPr id="4" name="Picture 3"/>
          <p:cNvPicPr>
            <a:picLocks noChangeAspect="1"/>
          </p:cNvPicPr>
          <p:nvPr/>
        </p:nvPicPr>
        <p:blipFill>
          <a:blip r:embed="rId6"/>
          <a:stretch>
            <a:fillRect/>
          </a:stretch>
        </p:blipFill>
        <p:spPr>
          <a:xfrm>
            <a:off x="698902" y="751858"/>
            <a:ext cx="8214538" cy="372886"/>
          </a:xfrm>
          <a:prstGeom prst="rect">
            <a:avLst/>
          </a:prstGeom>
        </p:spPr>
      </p:pic>
      <p:pic>
        <p:nvPicPr>
          <p:cNvPr id="8" name="Image 279">
            <a:extLst>
              <a:ext uri="{FF2B5EF4-FFF2-40B4-BE49-F238E27FC236}">
                <a16:creationId xmlns:a16="http://schemas.microsoft.com/office/drawing/2014/main" xmlns="" id="{3EE30966-CEB0-4C38-9983-56B7D7292F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3418850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19" y="32679"/>
            <a:ext cx="663484" cy="410557"/>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172720707"/>
              </p:ext>
            </p:extLst>
          </p:nvPr>
        </p:nvGraphicFramePr>
        <p:xfrm>
          <a:off x="848544" y="594167"/>
          <a:ext cx="7932129" cy="361647"/>
        </p:xfrm>
        <a:graphic>
          <a:graphicData uri="http://schemas.openxmlformats.org/presentationml/2006/ole">
            <mc:AlternateContent xmlns:mc="http://schemas.openxmlformats.org/markup-compatibility/2006">
              <mc:Choice xmlns:v="urn:schemas-microsoft-com:vml" Requires="v">
                <p:oleObj spid="_x0000_s12324" name="Worksheet" r:id="rId5" imgW="6267597" imgH="285881" progId="Excel.Sheet.12">
                  <p:embed/>
                </p:oleObj>
              </mc:Choice>
              <mc:Fallback>
                <p:oleObj name="Worksheet" r:id="rId5" imgW="6267597" imgH="285881" progId="Excel.Sheet.12">
                  <p:embed/>
                  <p:pic>
                    <p:nvPicPr>
                      <p:cNvPr id="0" name=""/>
                      <p:cNvPicPr/>
                      <p:nvPr/>
                    </p:nvPicPr>
                    <p:blipFill>
                      <a:blip r:embed="rId6"/>
                      <a:stretch>
                        <a:fillRect/>
                      </a:stretch>
                    </p:blipFill>
                    <p:spPr>
                      <a:xfrm>
                        <a:off x="848544" y="594167"/>
                        <a:ext cx="7932129" cy="36164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28996003"/>
              </p:ext>
            </p:extLst>
          </p:nvPr>
        </p:nvGraphicFramePr>
        <p:xfrm>
          <a:off x="848544" y="1052736"/>
          <a:ext cx="7932129" cy="5328268"/>
        </p:xfrm>
        <a:graphic>
          <a:graphicData uri="http://schemas.openxmlformats.org/presentationml/2006/ole">
            <mc:AlternateContent xmlns:mc="http://schemas.openxmlformats.org/markup-compatibility/2006">
              <mc:Choice xmlns:v="urn:schemas-microsoft-com:vml" Requires="v">
                <p:oleObj spid="_x0000_s12325" name="Worksheet" r:id="rId8" imgW="6267597" imgH="4210024" progId="Excel.Sheet.12">
                  <p:embed/>
                </p:oleObj>
              </mc:Choice>
              <mc:Fallback>
                <p:oleObj name="Worksheet" r:id="rId8" imgW="6267597" imgH="4210024" progId="Excel.Sheet.12">
                  <p:embed/>
                  <p:pic>
                    <p:nvPicPr>
                      <p:cNvPr id="0" name=""/>
                      <p:cNvPicPr/>
                      <p:nvPr/>
                    </p:nvPicPr>
                    <p:blipFill>
                      <a:blip r:embed="rId9"/>
                      <a:stretch>
                        <a:fillRect/>
                      </a:stretch>
                    </p:blipFill>
                    <p:spPr>
                      <a:xfrm>
                        <a:off x="848544" y="1052736"/>
                        <a:ext cx="7932129" cy="5328268"/>
                      </a:xfrm>
                      <a:prstGeom prst="rect">
                        <a:avLst/>
                      </a:prstGeom>
                    </p:spPr>
                  </p:pic>
                </p:oleObj>
              </mc:Fallback>
            </mc:AlternateContent>
          </a:graphicData>
        </a:graphic>
      </p:graphicFrame>
    </p:spTree>
    <p:extLst>
      <p:ext uri="{BB962C8B-B14F-4D97-AF65-F5344CB8AC3E}">
        <p14:creationId xmlns:p14="http://schemas.microsoft.com/office/powerpoint/2010/main" val="3656157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2" name="Object 1"/>
          <p:cNvGraphicFramePr>
            <a:graphicFrameLocks noChangeAspect="1"/>
          </p:cNvGraphicFramePr>
          <p:nvPr>
            <p:extLst>
              <p:ext uri="{D42A27DB-BD31-4B8C-83A1-F6EECF244321}">
                <p14:modId xmlns:p14="http://schemas.microsoft.com/office/powerpoint/2010/main" val="1444363410"/>
              </p:ext>
            </p:extLst>
          </p:nvPr>
        </p:nvGraphicFramePr>
        <p:xfrm>
          <a:off x="698902" y="929147"/>
          <a:ext cx="8223195" cy="374918"/>
        </p:xfrm>
        <a:graphic>
          <a:graphicData uri="http://schemas.openxmlformats.org/presentationml/2006/ole">
            <mc:AlternateContent xmlns:mc="http://schemas.openxmlformats.org/markup-compatibility/2006">
              <mc:Choice xmlns:v="urn:schemas-microsoft-com:vml" Requires="v">
                <p:oleObj spid="_x0000_s13348" name="Worksheet" r:id="rId4" imgW="6267597" imgH="285881" progId="Excel.Sheet.12">
                  <p:embed/>
                </p:oleObj>
              </mc:Choice>
              <mc:Fallback>
                <p:oleObj name="Worksheet" r:id="rId4" imgW="6267597" imgH="285881" progId="Excel.Sheet.12">
                  <p:embed/>
                  <p:pic>
                    <p:nvPicPr>
                      <p:cNvPr id="0" name=""/>
                      <p:cNvPicPr/>
                      <p:nvPr/>
                    </p:nvPicPr>
                    <p:blipFill>
                      <a:blip r:embed="rId5"/>
                      <a:stretch>
                        <a:fillRect/>
                      </a:stretch>
                    </p:blipFill>
                    <p:spPr>
                      <a:xfrm>
                        <a:off x="698902" y="929147"/>
                        <a:ext cx="8223195" cy="37491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41571198"/>
              </p:ext>
            </p:extLst>
          </p:nvPr>
        </p:nvGraphicFramePr>
        <p:xfrm>
          <a:off x="698903" y="1700808"/>
          <a:ext cx="8223195" cy="3024336"/>
        </p:xfrm>
        <a:graphic>
          <a:graphicData uri="http://schemas.openxmlformats.org/presentationml/2006/ole">
            <mc:AlternateContent xmlns:mc="http://schemas.openxmlformats.org/markup-compatibility/2006">
              <mc:Choice xmlns:v="urn:schemas-microsoft-com:vml" Requires="v">
                <p:oleObj spid="_x0000_s13349" name="Worksheet" r:id="rId7" imgW="6267597" imgH="2305129" progId="Excel.Sheet.12">
                  <p:embed/>
                </p:oleObj>
              </mc:Choice>
              <mc:Fallback>
                <p:oleObj name="Worksheet" r:id="rId7" imgW="6267597" imgH="2305129" progId="Excel.Sheet.12">
                  <p:embed/>
                  <p:pic>
                    <p:nvPicPr>
                      <p:cNvPr id="0" name=""/>
                      <p:cNvPicPr/>
                      <p:nvPr/>
                    </p:nvPicPr>
                    <p:blipFill>
                      <a:blip r:embed="rId8"/>
                      <a:stretch>
                        <a:fillRect/>
                      </a:stretch>
                    </p:blipFill>
                    <p:spPr>
                      <a:xfrm>
                        <a:off x="698903" y="1700808"/>
                        <a:ext cx="8223195" cy="3024336"/>
                      </a:xfrm>
                      <a:prstGeom prst="rect">
                        <a:avLst/>
                      </a:prstGeom>
                    </p:spPr>
                  </p:pic>
                </p:oleObj>
              </mc:Fallback>
            </mc:AlternateContent>
          </a:graphicData>
        </a:graphic>
      </p:graphicFrame>
      <p:pic>
        <p:nvPicPr>
          <p:cNvPr id="6" name="Image 279">
            <a:extLst>
              <a:ext uri="{FF2B5EF4-FFF2-40B4-BE49-F238E27FC236}">
                <a16:creationId xmlns:a16="http://schemas.microsoft.com/office/drawing/2014/main" xmlns="" id="{3EE30966-CEB0-4C38-9983-56B7D7292F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2153606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3736675194"/>
              </p:ext>
            </p:extLst>
          </p:nvPr>
        </p:nvGraphicFramePr>
        <p:xfrm>
          <a:off x="698902" y="1046768"/>
          <a:ext cx="8027773" cy="366008"/>
        </p:xfrm>
        <a:graphic>
          <a:graphicData uri="http://schemas.openxmlformats.org/presentationml/2006/ole">
            <mc:AlternateContent xmlns:mc="http://schemas.openxmlformats.org/markup-compatibility/2006">
              <mc:Choice xmlns:v="urn:schemas-microsoft-com:vml" Requires="v">
                <p:oleObj spid="_x0000_s14385" name="Worksheet" r:id="rId4" imgW="6267597" imgH="285881" progId="Excel.Sheet.12">
                  <p:embed/>
                </p:oleObj>
              </mc:Choice>
              <mc:Fallback>
                <p:oleObj name="Worksheet" r:id="rId4" imgW="6267597" imgH="285881" progId="Excel.Sheet.12">
                  <p:embed/>
                  <p:pic>
                    <p:nvPicPr>
                      <p:cNvPr id="0" name=""/>
                      <p:cNvPicPr/>
                      <p:nvPr/>
                    </p:nvPicPr>
                    <p:blipFill>
                      <a:blip r:embed="rId5"/>
                      <a:stretch>
                        <a:fillRect/>
                      </a:stretch>
                    </p:blipFill>
                    <p:spPr>
                      <a:xfrm>
                        <a:off x="698902" y="1046768"/>
                        <a:ext cx="8027773" cy="36600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923462607"/>
              </p:ext>
            </p:extLst>
          </p:nvPr>
        </p:nvGraphicFramePr>
        <p:xfrm>
          <a:off x="698901" y="1650925"/>
          <a:ext cx="8027774" cy="1000422"/>
        </p:xfrm>
        <a:graphic>
          <a:graphicData uri="http://schemas.openxmlformats.org/presentationml/2006/ole">
            <mc:AlternateContent xmlns:mc="http://schemas.openxmlformats.org/markup-compatibility/2006">
              <mc:Choice xmlns:v="urn:schemas-microsoft-com:vml" Requires="v">
                <p:oleObj spid="_x0000_s14386" name="Worksheet" r:id="rId7" imgW="6267597" imgH="781129" progId="Excel.Sheet.12">
                  <p:embed/>
                </p:oleObj>
              </mc:Choice>
              <mc:Fallback>
                <p:oleObj name="Worksheet" r:id="rId7" imgW="6267597" imgH="781129" progId="Excel.Sheet.12">
                  <p:embed/>
                  <p:pic>
                    <p:nvPicPr>
                      <p:cNvPr id="0" name=""/>
                      <p:cNvPicPr/>
                      <p:nvPr/>
                    </p:nvPicPr>
                    <p:blipFill>
                      <a:blip r:embed="rId8"/>
                      <a:stretch>
                        <a:fillRect/>
                      </a:stretch>
                    </p:blipFill>
                    <p:spPr>
                      <a:xfrm>
                        <a:off x="698901" y="1650925"/>
                        <a:ext cx="8027774" cy="100042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67857642"/>
              </p:ext>
            </p:extLst>
          </p:nvPr>
        </p:nvGraphicFramePr>
        <p:xfrm>
          <a:off x="700984" y="2889496"/>
          <a:ext cx="8027774" cy="1244427"/>
        </p:xfrm>
        <a:graphic>
          <a:graphicData uri="http://schemas.openxmlformats.org/presentationml/2006/ole">
            <mc:AlternateContent xmlns:mc="http://schemas.openxmlformats.org/markup-compatibility/2006">
              <mc:Choice xmlns:v="urn:schemas-microsoft-com:vml" Requires="v">
                <p:oleObj spid="_x0000_s14387" name="Worksheet" r:id="rId10" imgW="6267597" imgH="971576" progId="Excel.Sheet.12">
                  <p:embed/>
                </p:oleObj>
              </mc:Choice>
              <mc:Fallback>
                <p:oleObj name="Worksheet" r:id="rId10" imgW="6267597" imgH="971576" progId="Excel.Sheet.12">
                  <p:embed/>
                  <p:pic>
                    <p:nvPicPr>
                      <p:cNvPr id="0" name=""/>
                      <p:cNvPicPr/>
                      <p:nvPr/>
                    </p:nvPicPr>
                    <p:blipFill>
                      <a:blip r:embed="rId11"/>
                      <a:stretch>
                        <a:fillRect/>
                      </a:stretch>
                    </p:blipFill>
                    <p:spPr>
                      <a:xfrm>
                        <a:off x="700984" y="2889496"/>
                        <a:ext cx="8027774" cy="1244427"/>
                      </a:xfrm>
                      <a:prstGeom prst="rect">
                        <a:avLst/>
                      </a:prstGeom>
                    </p:spPr>
                  </p:pic>
                </p:oleObj>
              </mc:Fallback>
            </mc:AlternateContent>
          </a:graphicData>
        </a:graphic>
      </p:graphicFrame>
      <p:pic>
        <p:nvPicPr>
          <p:cNvPr id="8" name="Image 279">
            <a:extLst>
              <a:ext uri="{FF2B5EF4-FFF2-40B4-BE49-F238E27FC236}">
                <a16:creationId xmlns:a16="http://schemas.microsoft.com/office/drawing/2014/main" xmlns="" id="{3EE30966-CEB0-4C38-9983-56B7D7292F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4161869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uton d'action : Retour 7">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2" name="Object 1"/>
          <p:cNvGraphicFramePr>
            <a:graphicFrameLocks noChangeAspect="1"/>
          </p:cNvGraphicFramePr>
          <p:nvPr>
            <p:extLst>
              <p:ext uri="{D42A27DB-BD31-4B8C-83A1-F6EECF244321}">
                <p14:modId xmlns:p14="http://schemas.microsoft.com/office/powerpoint/2010/main" val="741588966"/>
              </p:ext>
            </p:extLst>
          </p:nvPr>
        </p:nvGraphicFramePr>
        <p:xfrm>
          <a:off x="848544" y="709171"/>
          <a:ext cx="7535496" cy="343564"/>
        </p:xfrm>
        <a:graphic>
          <a:graphicData uri="http://schemas.openxmlformats.org/presentationml/2006/ole">
            <mc:AlternateContent xmlns:mc="http://schemas.openxmlformats.org/markup-compatibility/2006">
              <mc:Choice xmlns:v="urn:schemas-microsoft-com:vml" Requires="v">
                <p:oleObj spid="_x0000_s15378" name="Worksheet" r:id="rId4" imgW="6267597" imgH="285881" progId="Excel.Sheet.12">
                  <p:embed/>
                </p:oleObj>
              </mc:Choice>
              <mc:Fallback>
                <p:oleObj name="Worksheet" r:id="rId4" imgW="6267597" imgH="285881" progId="Excel.Sheet.12">
                  <p:embed/>
                  <p:pic>
                    <p:nvPicPr>
                      <p:cNvPr id="0" name=""/>
                      <p:cNvPicPr/>
                      <p:nvPr/>
                    </p:nvPicPr>
                    <p:blipFill>
                      <a:blip r:embed="rId5"/>
                      <a:stretch>
                        <a:fillRect/>
                      </a:stretch>
                    </p:blipFill>
                    <p:spPr>
                      <a:xfrm>
                        <a:off x="848544" y="709171"/>
                        <a:ext cx="7535496" cy="343564"/>
                      </a:xfrm>
                      <a:prstGeom prst="rect">
                        <a:avLst/>
                      </a:prstGeom>
                    </p:spPr>
                  </p:pic>
                </p:oleObj>
              </mc:Fallback>
            </mc:AlternateContent>
          </a:graphicData>
        </a:graphic>
      </p:graphicFrame>
      <p:pic>
        <p:nvPicPr>
          <p:cNvPr id="11" name="Picture 10"/>
          <p:cNvPicPr>
            <a:picLocks noChangeAspect="1"/>
          </p:cNvPicPr>
          <p:nvPr/>
        </p:nvPicPr>
        <p:blipFill>
          <a:blip r:embed="rId6"/>
          <a:stretch>
            <a:fillRect/>
          </a:stretch>
        </p:blipFill>
        <p:spPr>
          <a:xfrm>
            <a:off x="8384040" y="119966"/>
            <a:ext cx="1329043" cy="1865538"/>
          </a:xfrm>
          <a:prstGeom prst="rect">
            <a:avLst/>
          </a:prstGeom>
        </p:spPr>
      </p:pic>
      <p:pic>
        <p:nvPicPr>
          <p:cNvPr id="12" name="Picture 11"/>
          <p:cNvPicPr>
            <a:picLocks noChangeAspect="1"/>
          </p:cNvPicPr>
          <p:nvPr/>
        </p:nvPicPr>
        <p:blipFill>
          <a:blip r:embed="rId7"/>
          <a:stretch>
            <a:fillRect/>
          </a:stretch>
        </p:blipFill>
        <p:spPr>
          <a:xfrm>
            <a:off x="848544" y="1484784"/>
            <a:ext cx="7535496" cy="3002336"/>
          </a:xfrm>
          <a:prstGeom prst="rect">
            <a:avLst/>
          </a:prstGeom>
        </p:spPr>
      </p:pic>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1883216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uton d'action : Retour 4">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3" name="Image 2"/>
          <p:cNvPicPr>
            <a:picLocks noChangeAspect="1"/>
          </p:cNvPicPr>
          <p:nvPr/>
        </p:nvPicPr>
        <p:blipFill rotWithShape="1">
          <a:blip r:embed="rId3"/>
          <a:srcRect l="39823" t="18894" r="31100" b="2667"/>
          <a:stretch/>
        </p:blipFill>
        <p:spPr>
          <a:xfrm>
            <a:off x="8521893" y="1006684"/>
            <a:ext cx="1183630" cy="1716264"/>
          </a:xfrm>
          <a:prstGeom prst="rect">
            <a:avLst/>
          </a:prstGeom>
          <a:ln>
            <a:solidFill>
              <a:srgbClr val="FF0000"/>
            </a:solidFill>
          </a:ln>
        </p:spPr>
      </p:pic>
      <p:graphicFrame>
        <p:nvGraphicFramePr>
          <p:cNvPr id="2" name="Object 1"/>
          <p:cNvGraphicFramePr>
            <a:graphicFrameLocks noChangeAspect="1"/>
          </p:cNvGraphicFramePr>
          <p:nvPr>
            <p:extLst>
              <p:ext uri="{D42A27DB-BD31-4B8C-83A1-F6EECF244321}">
                <p14:modId xmlns:p14="http://schemas.microsoft.com/office/powerpoint/2010/main" val="4163769907"/>
              </p:ext>
            </p:extLst>
          </p:nvPr>
        </p:nvGraphicFramePr>
        <p:xfrm>
          <a:off x="698902" y="1007279"/>
          <a:ext cx="7539895" cy="4869993"/>
        </p:xfrm>
        <a:graphic>
          <a:graphicData uri="http://schemas.openxmlformats.org/presentationml/2006/ole">
            <mc:AlternateContent xmlns:mc="http://schemas.openxmlformats.org/markup-compatibility/2006">
              <mc:Choice xmlns:v="urn:schemas-microsoft-com:vml" Requires="v">
                <p:oleObj spid="_x0000_s1064" name="Worksheet" r:id="rId5" imgW="6267597" imgH="4048164" progId="Excel.Sheet.12">
                  <p:embed/>
                </p:oleObj>
              </mc:Choice>
              <mc:Fallback>
                <p:oleObj name="Worksheet" r:id="rId5" imgW="6267597" imgH="4048164" progId="Excel.Sheet.12">
                  <p:embed/>
                  <p:pic>
                    <p:nvPicPr>
                      <p:cNvPr id="0" name=""/>
                      <p:cNvPicPr/>
                      <p:nvPr/>
                    </p:nvPicPr>
                    <p:blipFill>
                      <a:blip r:embed="rId6"/>
                      <a:stretch>
                        <a:fillRect/>
                      </a:stretch>
                    </p:blipFill>
                    <p:spPr>
                      <a:xfrm>
                        <a:off x="698902" y="1007279"/>
                        <a:ext cx="7539895" cy="486999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93100123"/>
              </p:ext>
            </p:extLst>
          </p:nvPr>
        </p:nvGraphicFramePr>
        <p:xfrm>
          <a:off x="698901" y="582382"/>
          <a:ext cx="7539895" cy="343764"/>
        </p:xfrm>
        <a:graphic>
          <a:graphicData uri="http://schemas.openxmlformats.org/presentationml/2006/ole">
            <mc:AlternateContent xmlns:mc="http://schemas.openxmlformats.org/markup-compatibility/2006">
              <mc:Choice xmlns:v="urn:schemas-microsoft-com:vml" Requires="v">
                <p:oleObj spid="_x0000_s1065" name="Worksheet" r:id="rId8" imgW="6267597" imgH="285881" progId="Excel.Sheet.12">
                  <p:embed/>
                </p:oleObj>
              </mc:Choice>
              <mc:Fallback>
                <p:oleObj name="Worksheet" r:id="rId8" imgW="6267597" imgH="285881" progId="Excel.Sheet.12">
                  <p:embed/>
                  <p:pic>
                    <p:nvPicPr>
                      <p:cNvPr id="0" name=""/>
                      <p:cNvPicPr/>
                      <p:nvPr/>
                    </p:nvPicPr>
                    <p:blipFill>
                      <a:blip r:embed="rId9"/>
                      <a:stretch>
                        <a:fillRect/>
                      </a:stretch>
                    </p:blipFill>
                    <p:spPr>
                      <a:xfrm>
                        <a:off x="698901" y="582382"/>
                        <a:ext cx="7539895" cy="343764"/>
                      </a:xfrm>
                      <a:prstGeom prst="rect">
                        <a:avLst/>
                      </a:prstGeom>
                    </p:spPr>
                  </p:pic>
                </p:oleObj>
              </mc:Fallback>
            </mc:AlternateContent>
          </a:graphicData>
        </a:graphic>
      </p:graphicFrame>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3126627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uton d'action : Retour 7">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2" name="Object 1"/>
          <p:cNvGraphicFramePr>
            <a:graphicFrameLocks noChangeAspect="1"/>
          </p:cNvGraphicFramePr>
          <p:nvPr>
            <p:extLst>
              <p:ext uri="{D42A27DB-BD31-4B8C-83A1-F6EECF244321}">
                <p14:modId xmlns:p14="http://schemas.microsoft.com/office/powerpoint/2010/main" val="741588966"/>
              </p:ext>
            </p:extLst>
          </p:nvPr>
        </p:nvGraphicFramePr>
        <p:xfrm>
          <a:off x="848544" y="709171"/>
          <a:ext cx="7535496" cy="343564"/>
        </p:xfrm>
        <a:graphic>
          <a:graphicData uri="http://schemas.openxmlformats.org/presentationml/2006/ole">
            <mc:AlternateContent xmlns:mc="http://schemas.openxmlformats.org/markup-compatibility/2006">
              <mc:Choice xmlns:v="urn:schemas-microsoft-com:vml" Requires="v">
                <p:oleObj spid="_x0000_s16418" name="Worksheet" r:id="rId4" imgW="6267597" imgH="285881" progId="Excel.Sheet.12">
                  <p:embed/>
                </p:oleObj>
              </mc:Choice>
              <mc:Fallback>
                <p:oleObj name="Worksheet" r:id="rId4" imgW="6267597" imgH="285881" progId="Excel.Sheet.12">
                  <p:embed/>
                  <p:pic>
                    <p:nvPicPr>
                      <p:cNvPr id="0" name=""/>
                      <p:cNvPicPr/>
                      <p:nvPr/>
                    </p:nvPicPr>
                    <p:blipFill>
                      <a:blip r:embed="rId5"/>
                      <a:stretch>
                        <a:fillRect/>
                      </a:stretch>
                    </p:blipFill>
                    <p:spPr>
                      <a:xfrm>
                        <a:off x="848544" y="709171"/>
                        <a:ext cx="7535496" cy="343564"/>
                      </a:xfrm>
                      <a:prstGeom prst="rect">
                        <a:avLst/>
                      </a:prstGeom>
                    </p:spPr>
                  </p:pic>
                </p:oleObj>
              </mc:Fallback>
            </mc:AlternateContent>
          </a:graphicData>
        </a:graphic>
      </p:graphicFrame>
      <p:pic>
        <p:nvPicPr>
          <p:cNvPr id="11" name="Picture 10"/>
          <p:cNvPicPr>
            <a:picLocks noChangeAspect="1"/>
          </p:cNvPicPr>
          <p:nvPr/>
        </p:nvPicPr>
        <p:blipFill>
          <a:blip r:embed="rId6"/>
          <a:stretch>
            <a:fillRect/>
          </a:stretch>
        </p:blipFill>
        <p:spPr>
          <a:xfrm>
            <a:off x="8384040" y="119966"/>
            <a:ext cx="1329043" cy="1865538"/>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874650248"/>
              </p:ext>
            </p:extLst>
          </p:nvPr>
        </p:nvGraphicFramePr>
        <p:xfrm>
          <a:off x="851818" y="1196752"/>
          <a:ext cx="7532222" cy="5071086"/>
        </p:xfrm>
        <a:graphic>
          <a:graphicData uri="http://schemas.openxmlformats.org/presentationml/2006/ole">
            <mc:AlternateContent xmlns:mc="http://schemas.openxmlformats.org/markup-compatibility/2006">
              <mc:Choice xmlns:v="urn:schemas-microsoft-com:vml" Requires="v">
                <p:oleObj spid="_x0000_s16419" name="Worksheet" r:id="rId8" imgW="6267597" imgH="4219693" progId="Excel.Sheet.12">
                  <p:embed/>
                </p:oleObj>
              </mc:Choice>
              <mc:Fallback>
                <p:oleObj name="Worksheet" r:id="rId8" imgW="6267597" imgH="4219693" progId="Excel.Sheet.12">
                  <p:embed/>
                  <p:pic>
                    <p:nvPicPr>
                      <p:cNvPr id="0" name=""/>
                      <p:cNvPicPr/>
                      <p:nvPr/>
                    </p:nvPicPr>
                    <p:blipFill>
                      <a:blip r:embed="rId9"/>
                      <a:stretch>
                        <a:fillRect/>
                      </a:stretch>
                    </p:blipFill>
                    <p:spPr>
                      <a:xfrm>
                        <a:off x="851818" y="1196752"/>
                        <a:ext cx="7532222" cy="5071086"/>
                      </a:xfrm>
                      <a:prstGeom prst="rect">
                        <a:avLst/>
                      </a:prstGeom>
                    </p:spPr>
                  </p:pic>
                </p:oleObj>
              </mc:Fallback>
            </mc:AlternateContent>
          </a:graphicData>
        </a:graphic>
      </p:graphicFrame>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2927900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uton d'action : Retour 7">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2" name="Object 1"/>
          <p:cNvGraphicFramePr>
            <a:graphicFrameLocks noChangeAspect="1"/>
          </p:cNvGraphicFramePr>
          <p:nvPr>
            <p:extLst>
              <p:ext uri="{D42A27DB-BD31-4B8C-83A1-F6EECF244321}">
                <p14:modId xmlns:p14="http://schemas.microsoft.com/office/powerpoint/2010/main" val="2230074538"/>
              </p:ext>
            </p:extLst>
          </p:nvPr>
        </p:nvGraphicFramePr>
        <p:xfrm>
          <a:off x="848544" y="493148"/>
          <a:ext cx="7535496" cy="343564"/>
        </p:xfrm>
        <a:graphic>
          <a:graphicData uri="http://schemas.openxmlformats.org/presentationml/2006/ole">
            <mc:AlternateContent xmlns:mc="http://schemas.openxmlformats.org/markup-compatibility/2006">
              <mc:Choice xmlns:v="urn:schemas-microsoft-com:vml" Requires="v">
                <p:oleObj spid="_x0000_s17441" name="Worksheet" r:id="rId4" imgW="6267597" imgH="285881" progId="Excel.Sheet.12">
                  <p:embed/>
                </p:oleObj>
              </mc:Choice>
              <mc:Fallback>
                <p:oleObj name="Worksheet" r:id="rId4" imgW="6267597" imgH="285881" progId="Excel.Sheet.12">
                  <p:embed/>
                  <p:pic>
                    <p:nvPicPr>
                      <p:cNvPr id="0" name=""/>
                      <p:cNvPicPr/>
                      <p:nvPr/>
                    </p:nvPicPr>
                    <p:blipFill>
                      <a:blip r:embed="rId5"/>
                      <a:stretch>
                        <a:fillRect/>
                      </a:stretch>
                    </p:blipFill>
                    <p:spPr>
                      <a:xfrm>
                        <a:off x="848544" y="493148"/>
                        <a:ext cx="7535496" cy="343564"/>
                      </a:xfrm>
                      <a:prstGeom prst="rect">
                        <a:avLst/>
                      </a:prstGeom>
                    </p:spPr>
                  </p:pic>
                </p:oleObj>
              </mc:Fallback>
            </mc:AlternateContent>
          </a:graphicData>
        </a:graphic>
      </p:graphicFrame>
      <p:pic>
        <p:nvPicPr>
          <p:cNvPr id="11" name="Picture 10"/>
          <p:cNvPicPr>
            <a:picLocks noChangeAspect="1"/>
          </p:cNvPicPr>
          <p:nvPr/>
        </p:nvPicPr>
        <p:blipFill>
          <a:blip r:embed="rId6"/>
          <a:stretch>
            <a:fillRect/>
          </a:stretch>
        </p:blipFill>
        <p:spPr>
          <a:xfrm>
            <a:off x="8384040" y="119966"/>
            <a:ext cx="1329043" cy="1865538"/>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424149394"/>
              </p:ext>
            </p:extLst>
          </p:nvPr>
        </p:nvGraphicFramePr>
        <p:xfrm>
          <a:off x="848544" y="980728"/>
          <a:ext cx="7535496" cy="5760418"/>
        </p:xfrm>
        <a:graphic>
          <a:graphicData uri="http://schemas.openxmlformats.org/presentationml/2006/ole">
            <mc:AlternateContent xmlns:mc="http://schemas.openxmlformats.org/markup-compatibility/2006">
              <mc:Choice xmlns:v="urn:schemas-microsoft-com:vml" Requires="v">
                <p:oleObj spid="_x0000_s17442" name="Worksheet" r:id="rId8" imgW="6267597" imgH="4791036" progId="Excel.Sheet.12">
                  <p:embed/>
                </p:oleObj>
              </mc:Choice>
              <mc:Fallback>
                <p:oleObj name="Worksheet" r:id="rId8" imgW="6267597" imgH="4791036" progId="Excel.Sheet.12">
                  <p:embed/>
                  <p:pic>
                    <p:nvPicPr>
                      <p:cNvPr id="0" name=""/>
                      <p:cNvPicPr/>
                      <p:nvPr/>
                    </p:nvPicPr>
                    <p:blipFill>
                      <a:blip r:embed="rId9"/>
                      <a:stretch>
                        <a:fillRect/>
                      </a:stretch>
                    </p:blipFill>
                    <p:spPr>
                      <a:xfrm>
                        <a:off x="848544" y="980728"/>
                        <a:ext cx="7535496" cy="5760418"/>
                      </a:xfrm>
                      <a:prstGeom prst="rect">
                        <a:avLst/>
                      </a:prstGeom>
                    </p:spPr>
                  </p:pic>
                </p:oleObj>
              </mc:Fallback>
            </mc:AlternateContent>
          </a:graphicData>
        </a:graphic>
      </p:graphicFrame>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1921059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uton d'action : Retour 7">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2" name="Object 1"/>
          <p:cNvGraphicFramePr>
            <a:graphicFrameLocks noChangeAspect="1"/>
          </p:cNvGraphicFramePr>
          <p:nvPr>
            <p:extLst>
              <p:ext uri="{D42A27DB-BD31-4B8C-83A1-F6EECF244321}">
                <p14:modId xmlns:p14="http://schemas.microsoft.com/office/powerpoint/2010/main" val="3565729886"/>
              </p:ext>
            </p:extLst>
          </p:nvPr>
        </p:nvGraphicFramePr>
        <p:xfrm>
          <a:off x="848544" y="781180"/>
          <a:ext cx="7535496" cy="343564"/>
        </p:xfrm>
        <a:graphic>
          <a:graphicData uri="http://schemas.openxmlformats.org/presentationml/2006/ole">
            <mc:AlternateContent xmlns:mc="http://schemas.openxmlformats.org/markup-compatibility/2006">
              <mc:Choice xmlns:v="urn:schemas-microsoft-com:vml" Requires="v">
                <p:oleObj spid="_x0000_s18465" name="Worksheet" r:id="rId4" imgW="6267597" imgH="285881" progId="Excel.Sheet.12">
                  <p:embed/>
                </p:oleObj>
              </mc:Choice>
              <mc:Fallback>
                <p:oleObj name="Worksheet" r:id="rId4" imgW="6267597" imgH="285881" progId="Excel.Sheet.12">
                  <p:embed/>
                  <p:pic>
                    <p:nvPicPr>
                      <p:cNvPr id="0" name=""/>
                      <p:cNvPicPr/>
                      <p:nvPr/>
                    </p:nvPicPr>
                    <p:blipFill>
                      <a:blip r:embed="rId5"/>
                      <a:stretch>
                        <a:fillRect/>
                      </a:stretch>
                    </p:blipFill>
                    <p:spPr>
                      <a:xfrm>
                        <a:off x="848544" y="781180"/>
                        <a:ext cx="7535496" cy="343564"/>
                      </a:xfrm>
                      <a:prstGeom prst="rect">
                        <a:avLst/>
                      </a:prstGeom>
                    </p:spPr>
                  </p:pic>
                </p:oleObj>
              </mc:Fallback>
            </mc:AlternateContent>
          </a:graphicData>
        </a:graphic>
      </p:graphicFrame>
      <p:pic>
        <p:nvPicPr>
          <p:cNvPr id="11" name="Picture 10"/>
          <p:cNvPicPr>
            <a:picLocks noChangeAspect="1"/>
          </p:cNvPicPr>
          <p:nvPr/>
        </p:nvPicPr>
        <p:blipFill>
          <a:blip r:embed="rId6"/>
          <a:stretch>
            <a:fillRect/>
          </a:stretch>
        </p:blipFill>
        <p:spPr>
          <a:xfrm>
            <a:off x="8384040" y="119966"/>
            <a:ext cx="1329043" cy="1865538"/>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864493438"/>
              </p:ext>
            </p:extLst>
          </p:nvPr>
        </p:nvGraphicFramePr>
        <p:xfrm>
          <a:off x="848544" y="1425204"/>
          <a:ext cx="7535496" cy="3011908"/>
        </p:xfrm>
        <a:graphic>
          <a:graphicData uri="http://schemas.openxmlformats.org/presentationml/2006/ole">
            <mc:AlternateContent xmlns:mc="http://schemas.openxmlformats.org/markup-compatibility/2006">
              <mc:Choice xmlns:v="urn:schemas-microsoft-com:vml" Requires="v">
                <p:oleObj spid="_x0000_s18466" name="Worksheet" r:id="rId8" imgW="6267597" imgH="2505246" progId="Excel.Sheet.12">
                  <p:embed/>
                </p:oleObj>
              </mc:Choice>
              <mc:Fallback>
                <p:oleObj name="Worksheet" r:id="rId8" imgW="6267597" imgH="2505246" progId="Excel.Sheet.12">
                  <p:embed/>
                  <p:pic>
                    <p:nvPicPr>
                      <p:cNvPr id="0" name=""/>
                      <p:cNvPicPr/>
                      <p:nvPr/>
                    </p:nvPicPr>
                    <p:blipFill>
                      <a:blip r:embed="rId9"/>
                      <a:stretch>
                        <a:fillRect/>
                      </a:stretch>
                    </p:blipFill>
                    <p:spPr>
                      <a:xfrm>
                        <a:off x="848544" y="1425204"/>
                        <a:ext cx="7535496" cy="3011908"/>
                      </a:xfrm>
                      <a:prstGeom prst="rect">
                        <a:avLst/>
                      </a:prstGeom>
                    </p:spPr>
                  </p:pic>
                </p:oleObj>
              </mc:Fallback>
            </mc:AlternateContent>
          </a:graphicData>
        </a:graphic>
      </p:graphicFrame>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237660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563801897"/>
              </p:ext>
            </p:extLst>
          </p:nvPr>
        </p:nvGraphicFramePr>
        <p:xfrm>
          <a:off x="992560" y="926570"/>
          <a:ext cx="7776864" cy="650042"/>
        </p:xfrm>
        <a:graphic>
          <a:graphicData uri="http://schemas.openxmlformats.org/presentationml/2006/ole">
            <mc:AlternateContent xmlns:mc="http://schemas.openxmlformats.org/markup-compatibility/2006">
              <mc:Choice xmlns:v="urn:schemas-microsoft-com:vml" Requires="v">
                <p:oleObj spid="_x0000_s19488" name="Worksheet" r:id="rId4" imgW="6267597" imgH="523836" progId="Excel.Sheet.12">
                  <p:embed/>
                </p:oleObj>
              </mc:Choice>
              <mc:Fallback>
                <p:oleObj name="Worksheet" r:id="rId4" imgW="6267597" imgH="523836" progId="Excel.Sheet.12">
                  <p:embed/>
                  <p:pic>
                    <p:nvPicPr>
                      <p:cNvPr id="0" name=""/>
                      <p:cNvPicPr/>
                      <p:nvPr/>
                    </p:nvPicPr>
                    <p:blipFill>
                      <a:blip r:embed="rId5"/>
                      <a:stretch>
                        <a:fillRect/>
                      </a:stretch>
                    </p:blipFill>
                    <p:spPr>
                      <a:xfrm>
                        <a:off x="992560" y="926570"/>
                        <a:ext cx="7776864" cy="65004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0999673"/>
              </p:ext>
            </p:extLst>
          </p:nvPr>
        </p:nvGraphicFramePr>
        <p:xfrm>
          <a:off x="992559" y="1772815"/>
          <a:ext cx="7776865" cy="3569321"/>
        </p:xfrm>
        <a:graphic>
          <a:graphicData uri="http://schemas.openxmlformats.org/presentationml/2006/ole">
            <mc:AlternateContent xmlns:mc="http://schemas.openxmlformats.org/markup-compatibility/2006">
              <mc:Choice xmlns:v="urn:schemas-microsoft-com:vml" Requires="v">
                <p:oleObj spid="_x0000_s19489" name="Worksheet" r:id="rId7" imgW="6267597" imgH="2876471" progId="Excel.Sheet.12">
                  <p:embed/>
                </p:oleObj>
              </mc:Choice>
              <mc:Fallback>
                <p:oleObj name="Worksheet" r:id="rId7" imgW="6267597" imgH="2876471" progId="Excel.Sheet.12">
                  <p:embed/>
                  <p:pic>
                    <p:nvPicPr>
                      <p:cNvPr id="0" name=""/>
                      <p:cNvPicPr/>
                      <p:nvPr/>
                    </p:nvPicPr>
                    <p:blipFill>
                      <a:blip r:embed="rId8"/>
                      <a:stretch>
                        <a:fillRect/>
                      </a:stretch>
                    </p:blipFill>
                    <p:spPr>
                      <a:xfrm>
                        <a:off x="992559" y="1772815"/>
                        <a:ext cx="7776865" cy="3569321"/>
                      </a:xfrm>
                      <a:prstGeom prst="rect">
                        <a:avLst/>
                      </a:prstGeom>
                    </p:spPr>
                  </p:pic>
                </p:oleObj>
              </mc:Fallback>
            </mc:AlternateContent>
          </a:graphicData>
        </a:graphic>
      </p:graphicFrame>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1789904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2" name="Object 1"/>
          <p:cNvGraphicFramePr>
            <a:graphicFrameLocks noChangeAspect="1"/>
          </p:cNvGraphicFramePr>
          <p:nvPr>
            <p:extLst>
              <p:ext uri="{D42A27DB-BD31-4B8C-83A1-F6EECF244321}">
                <p14:modId xmlns:p14="http://schemas.microsoft.com/office/powerpoint/2010/main" val="104892316"/>
              </p:ext>
            </p:extLst>
          </p:nvPr>
        </p:nvGraphicFramePr>
        <p:xfrm>
          <a:off x="848544" y="577674"/>
          <a:ext cx="7643526" cy="638897"/>
        </p:xfrm>
        <a:graphic>
          <a:graphicData uri="http://schemas.openxmlformats.org/presentationml/2006/ole">
            <mc:AlternateContent xmlns:mc="http://schemas.openxmlformats.org/markup-compatibility/2006">
              <mc:Choice xmlns:v="urn:schemas-microsoft-com:vml" Requires="v">
                <p:oleObj spid="_x0000_s20527" name="Worksheet" r:id="rId4" imgW="6267597" imgH="523836" progId="Excel.Sheet.12">
                  <p:embed/>
                </p:oleObj>
              </mc:Choice>
              <mc:Fallback>
                <p:oleObj name="Worksheet" r:id="rId4" imgW="6267597" imgH="523836" progId="Excel.Sheet.12">
                  <p:embed/>
                  <p:pic>
                    <p:nvPicPr>
                      <p:cNvPr id="0" name=""/>
                      <p:cNvPicPr/>
                      <p:nvPr/>
                    </p:nvPicPr>
                    <p:blipFill>
                      <a:blip r:embed="rId5"/>
                      <a:stretch>
                        <a:fillRect/>
                      </a:stretch>
                    </p:blipFill>
                    <p:spPr>
                      <a:xfrm>
                        <a:off x="848544" y="577674"/>
                        <a:ext cx="7643526" cy="63889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463688600"/>
              </p:ext>
            </p:extLst>
          </p:nvPr>
        </p:nvGraphicFramePr>
        <p:xfrm>
          <a:off x="848544" y="1279527"/>
          <a:ext cx="7643526" cy="4669753"/>
        </p:xfrm>
        <a:graphic>
          <a:graphicData uri="http://schemas.openxmlformats.org/presentationml/2006/ole">
            <mc:AlternateContent xmlns:mc="http://schemas.openxmlformats.org/markup-compatibility/2006">
              <mc:Choice xmlns:v="urn:schemas-microsoft-com:vml" Requires="v">
                <p:oleObj spid="_x0000_s20528" name="Worksheet" r:id="rId7" imgW="6267597" imgH="3829129" progId="Excel.Sheet.12">
                  <p:embed/>
                </p:oleObj>
              </mc:Choice>
              <mc:Fallback>
                <p:oleObj name="Worksheet" r:id="rId7" imgW="6267597" imgH="3829129" progId="Excel.Sheet.12">
                  <p:embed/>
                  <p:pic>
                    <p:nvPicPr>
                      <p:cNvPr id="0" name=""/>
                      <p:cNvPicPr/>
                      <p:nvPr/>
                    </p:nvPicPr>
                    <p:blipFill>
                      <a:blip r:embed="rId8"/>
                      <a:stretch>
                        <a:fillRect/>
                      </a:stretch>
                    </p:blipFill>
                    <p:spPr>
                      <a:xfrm>
                        <a:off x="848544" y="1279527"/>
                        <a:ext cx="7643526" cy="466975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70753350"/>
              </p:ext>
            </p:extLst>
          </p:nvPr>
        </p:nvGraphicFramePr>
        <p:xfrm>
          <a:off x="848543" y="6025843"/>
          <a:ext cx="7643527" cy="499501"/>
        </p:xfrm>
        <a:graphic>
          <a:graphicData uri="http://schemas.openxmlformats.org/presentationml/2006/ole">
            <mc:AlternateContent xmlns:mc="http://schemas.openxmlformats.org/markup-compatibility/2006">
              <mc:Choice xmlns:v="urn:schemas-microsoft-com:vml" Requires="v">
                <p:oleObj spid="_x0000_s20529" name="Worksheet" r:id="rId10" imgW="6267597" imgH="409483" progId="Excel.Sheet.12">
                  <p:embed/>
                </p:oleObj>
              </mc:Choice>
              <mc:Fallback>
                <p:oleObj name="Worksheet" r:id="rId10" imgW="6267597" imgH="409483" progId="Excel.Sheet.12">
                  <p:embed/>
                  <p:pic>
                    <p:nvPicPr>
                      <p:cNvPr id="0" name=""/>
                      <p:cNvPicPr/>
                      <p:nvPr/>
                    </p:nvPicPr>
                    <p:blipFill>
                      <a:blip r:embed="rId11"/>
                      <a:stretch>
                        <a:fillRect/>
                      </a:stretch>
                    </p:blipFill>
                    <p:spPr>
                      <a:xfrm>
                        <a:off x="848543" y="6025843"/>
                        <a:ext cx="7643527" cy="499501"/>
                      </a:xfrm>
                      <a:prstGeom prst="rect">
                        <a:avLst/>
                      </a:prstGeom>
                    </p:spPr>
                  </p:pic>
                </p:oleObj>
              </mc:Fallback>
            </mc:AlternateContent>
          </a:graphicData>
        </a:graphic>
      </p:graphicFrame>
      <p:pic>
        <p:nvPicPr>
          <p:cNvPr id="9" name="Image 279">
            <a:extLst>
              <a:ext uri="{FF2B5EF4-FFF2-40B4-BE49-F238E27FC236}">
                <a16:creationId xmlns:a16="http://schemas.microsoft.com/office/drawing/2014/main" xmlns="" id="{3EE30966-CEB0-4C38-9983-56B7D7292F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2062492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1021878912"/>
              </p:ext>
            </p:extLst>
          </p:nvPr>
        </p:nvGraphicFramePr>
        <p:xfrm>
          <a:off x="1496615" y="292673"/>
          <a:ext cx="6696745" cy="305323"/>
        </p:xfrm>
        <a:graphic>
          <a:graphicData uri="http://schemas.openxmlformats.org/presentationml/2006/ole">
            <mc:AlternateContent xmlns:mc="http://schemas.openxmlformats.org/markup-compatibility/2006">
              <mc:Choice xmlns:v="urn:schemas-microsoft-com:vml" Requires="v">
                <p:oleObj spid="_x0000_s21536" name="Worksheet" r:id="rId4" imgW="6267597" imgH="285881" progId="Excel.Sheet.12">
                  <p:embed/>
                </p:oleObj>
              </mc:Choice>
              <mc:Fallback>
                <p:oleObj name="Worksheet" r:id="rId4" imgW="6267597" imgH="285881" progId="Excel.Sheet.12">
                  <p:embed/>
                  <p:pic>
                    <p:nvPicPr>
                      <p:cNvPr id="0" name=""/>
                      <p:cNvPicPr/>
                      <p:nvPr/>
                    </p:nvPicPr>
                    <p:blipFill>
                      <a:blip r:embed="rId5"/>
                      <a:stretch>
                        <a:fillRect/>
                      </a:stretch>
                    </p:blipFill>
                    <p:spPr>
                      <a:xfrm>
                        <a:off x="1496615" y="292673"/>
                        <a:ext cx="6696745" cy="305323"/>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73893181"/>
              </p:ext>
            </p:extLst>
          </p:nvPr>
        </p:nvGraphicFramePr>
        <p:xfrm>
          <a:off x="1496615" y="643559"/>
          <a:ext cx="6696745" cy="5953793"/>
        </p:xfrm>
        <a:graphic>
          <a:graphicData uri="http://schemas.openxmlformats.org/presentationml/2006/ole">
            <mc:AlternateContent xmlns:mc="http://schemas.openxmlformats.org/markup-compatibility/2006">
              <mc:Choice xmlns:v="urn:schemas-microsoft-com:vml" Requires="v">
                <p:oleObj spid="_x0000_s21537" name="Worksheet" r:id="rId7" imgW="6267597" imgH="5572164" progId="Excel.Sheet.12">
                  <p:embed/>
                </p:oleObj>
              </mc:Choice>
              <mc:Fallback>
                <p:oleObj name="Worksheet" r:id="rId7" imgW="6267597" imgH="5572164" progId="Excel.Sheet.12">
                  <p:embed/>
                  <p:pic>
                    <p:nvPicPr>
                      <p:cNvPr id="0" name=""/>
                      <p:cNvPicPr/>
                      <p:nvPr/>
                    </p:nvPicPr>
                    <p:blipFill>
                      <a:blip r:embed="rId8"/>
                      <a:stretch>
                        <a:fillRect/>
                      </a:stretch>
                    </p:blipFill>
                    <p:spPr>
                      <a:xfrm>
                        <a:off x="1496615" y="643559"/>
                        <a:ext cx="6696745" cy="5953793"/>
                      </a:xfrm>
                      <a:prstGeom prst="rect">
                        <a:avLst/>
                      </a:prstGeom>
                    </p:spPr>
                  </p:pic>
                </p:oleObj>
              </mc:Fallback>
            </mc:AlternateContent>
          </a:graphicData>
        </a:graphic>
      </p:graphicFrame>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1296219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418824701"/>
              </p:ext>
            </p:extLst>
          </p:nvPr>
        </p:nvGraphicFramePr>
        <p:xfrm>
          <a:off x="848543" y="1052736"/>
          <a:ext cx="7896877" cy="360040"/>
        </p:xfrm>
        <a:graphic>
          <a:graphicData uri="http://schemas.openxmlformats.org/presentationml/2006/ole">
            <mc:AlternateContent xmlns:mc="http://schemas.openxmlformats.org/markup-compatibility/2006">
              <mc:Choice xmlns:v="urn:schemas-microsoft-com:vml" Requires="v">
                <p:oleObj spid="_x0000_s22560" name="Worksheet" r:id="rId4" imgW="6267597" imgH="285881" progId="Excel.Sheet.12">
                  <p:embed/>
                </p:oleObj>
              </mc:Choice>
              <mc:Fallback>
                <p:oleObj name="Worksheet" r:id="rId4" imgW="6267597" imgH="285881" progId="Excel.Sheet.12">
                  <p:embed/>
                  <p:pic>
                    <p:nvPicPr>
                      <p:cNvPr id="0" name=""/>
                      <p:cNvPicPr/>
                      <p:nvPr/>
                    </p:nvPicPr>
                    <p:blipFill>
                      <a:blip r:embed="rId5"/>
                      <a:stretch>
                        <a:fillRect/>
                      </a:stretch>
                    </p:blipFill>
                    <p:spPr>
                      <a:xfrm>
                        <a:off x="848543" y="1052736"/>
                        <a:ext cx="7896877" cy="360040"/>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582914276"/>
              </p:ext>
            </p:extLst>
          </p:nvPr>
        </p:nvGraphicFramePr>
        <p:xfrm>
          <a:off x="850106" y="1556792"/>
          <a:ext cx="7895314" cy="3875663"/>
        </p:xfrm>
        <a:graphic>
          <a:graphicData uri="http://schemas.openxmlformats.org/presentationml/2006/ole">
            <mc:AlternateContent xmlns:mc="http://schemas.openxmlformats.org/markup-compatibility/2006">
              <mc:Choice xmlns:v="urn:schemas-microsoft-com:vml" Requires="v">
                <p:oleObj spid="_x0000_s22561" name="Worksheet" r:id="rId7" imgW="6267597" imgH="3076588" progId="Excel.Sheet.12">
                  <p:embed/>
                </p:oleObj>
              </mc:Choice>
              <mc:Fallback>
                <p:oleObj name="Worksheet" r:id="rId7" imgW="6267597" imgH="3076588" progId="Excel.Sheet.12">
                  <p:embed/>
                  <p:pic>
                    <p:nvPicPr>
                      <p:cNvPr id="0" name=""/>
                      <p:cNvPicPr/>
                      <p:nvPr/>
                    </p:nvPicPr>
                    <p:blipFill>
                      <a:blip r:embed="rId8"/>
                      <a:stretch>
                        <a:fillRect/>
                      </a:stretch>
                    </p:blipFill>
                    <p:spPr>
                      <a:xfrm>
                        <a:off x="850106" y="1556792"/>
                        <a:ext cx="7895314" cy="3875663"/>
                      </a:xfrm>
                      <a:prstGeom prst="rect">
                        <a:avLst/>
                      </a:prstGeom>
                    </p:spPr>
                  </p:pic>
                </p:oleObj>
              </mc:Fallback>
            </mc:AlternateContent>
          </a:graphicData>
        </a:graphic>
      </p:graphicFrame>
      <p:pic>
        <p:nvPicPr>
          <p:cNvPr id="6" name="Image 279">
            <a:extLst>
              <a:ext uri="{FF2B5EF4-FFF2-40B4-BE49-F238E27FC236}">
                <a16:creationId xmlns:a16="http://schemas.microsoft.com/office/drawing/2014/main" xmlns="" id="{3EE30966-CEB0-4C38-9983-56B7D7292F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1194419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2035713789"/>
              </p:ext>
            </p:extLst>
          </p:nvPr>
        </p:nvGraphicFramePr>
        <p:xfrm>
          <a:off x="920552" y="620688"/>
          <a:ext cx="7848872" cy="332579"/>
        </p:xfrm>
        <a:graphic>
          <a:graphicData uri="http://schemas.openxmlformats.org/presentationml/2006/ole">
            <mc:AlternateContent xmlns:mc="http://schemas.openxmlformats.org/markup-compatibility/2006">
              <mc:Choice xmlns:v="urn:schemas-microsoft-com:vml" Requires="v">
                <p:oleObj spid="_x0000_s23608" name="Worksheet" r:id="rId4" imgW="6743553" imgH="285881" progId="Excel.Sheet.12">
                  <p:embed/>
                </p:oleObj>
              </mc:Choice>
              <mc:Fallback>
                <p:oleObj name="Worksheet" r:id="rId4" imgW="6743553" imgH="285881" progId="Excel.Sheet.12">
                  <p:embed/>
                  <p:pic>
                    <p:nvPicPr>
                      <p:cNvPr id="0" name=""/>
                      <p:cNvPicPr/>
                      <p:nvPr/>
                    </p:nvPicPr>
                    <p:blipFill>
                      <a:blip r:embed="rId5"/>
                      <a:stretch>
                        <a:fillRect/>
                      </a:stretch>
                    </p:blipFill>
                    <p:spPr>
                      <a:xfrm>
                        <a:off x="920552" y="620688"/>
                        <a:ext cx="7848872" cy="33257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23004872"/>
              </p:ext>
            </p:extLst>
          </p:nvPr>
        </p:nvGraphicFramePr>
        <p:xfrm>
          <a:off x="920551" y="1052736"/>
          <a:ext cx="7848873" cy="909050"/>
        </p:xfrm>
        <a:graphic>
          <a:graphicData uri="http://schemas.openxmlformats.org/presentationml/2006/ole">
            <mc:AlternateContent xmlns:mc="http://schemas.openxmlformats.org/markup-compatibility/2006">
              <mc:Choice xmlns:v="urn:schemas-microsoft-com:vml" Requires="v">
                <p:oleObj spid="_x0000_s23609" name="Worksheet" r:id="rId7" imgW="6743553" imgH="781129" progId="Excel.Sheet.12">
                  <p:embed/>
                </p:oleObj>
              </mc:Choice>
              <mc:Fallback>
                <p:oleObj name="Worksheet" r:id="rId7" imgW="6743553" imgH="781129" progId="Excel.Sheet.12">
                  <p:embed/>
                  <p:pic>
                    <p:nvPicPr>
                      <p:cNvPr id="0" name=""/>
                      <p:cNvPicPr/>
                      <p:nvPr/>
                    </p:nvPicPr>
                    <p:blipFill>
                      <a:blip r:embed="rId8"/>
                      <a:stretch>
                        <a:fillRect/>
                      </a:stretch>
                    </p:blipFill>
                    <p:spPr>
                      <a:xfrm>
                        <a:off x="920551" y="1052736"/>
                        <a:ext cx="7848873" cy="9090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892249911"/>
              </p:ext>
            </p:extLst>
          </p:nvPr>
        </p:nvGraphicFramePr>
        <p:xfrm>
          <a:off x="920551" y="2420888"/>
          <a:ext cx="7848873" cy="4191146"/>
        </p:xfrm>
        <a:graphic>
          <a:graphicData uri="http://schemas.openxmlformats.org/presentationml/2006/ole">
            <mc:AlternateContent xmlns:mc="http://schemas.openxmlformats.org/markup-compatibility/2006">
              <mc:Choice xmlns:v="urn:schemas-microsoft-com:vml" Requires="v">
                <p:oleObj spid="_x0000_s23610" name="Worksheet" r:id="rId10" imgW="6867369" imgH="3667270" progId="Excel.Sheet.12">
                  <p:embed/>
                </p:oleObj>
              </mc:Choice>
              <mc:Fallback>
                <p:oleObj name="Worksheet" r:id="rId10" imgW="6867369" imgH="3667270" progId="Excel.Sheet.12">
                  <p:embed/>
                  <p:pic>
                    <p:nvPicPr>
                      <p:cNvPr id="0" name=""/>
                      <p:cNvPicPr/>
                      <p:nvPr/>
                    </p:nvPicPr>
                    <p:blipFill>
                      <a:blip r:embed="rId11"/>
                      <a:stretch>
                        <a:fillRect/>
                      </a:stretch>
                    </p:blipFill>
                    <p:spPr>
                      <a:xfrm>
                        <a:off x="920551" y="2420888"/>
                        <a:ext cx="7848873" cy="4191146"/>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92099283"/>
              </p:ext>
            </p:extLst>
          </p:nvPr>
        </p:nvGraphicFramePr>
        <p:xfrm>
          <a:off x="920551" y="2060848"/>
          <a:ext cx="7848873" cy="391899"/>
        </p:xfrm>
        <a:graphic>
          <a:graphicData uri="http://schemas.openxmlformats.org/presentationml/2006/ole">
            <mc:AlternateContent xmlns:mc="http://schemas.openxmlformats.org/markup-compatibility/2006">
              <mc:Choice xmlns:v="urn:schemas-microsoft-com:vml" Requires="v">
                <p:oleObj spid="_x0000_s23611" name="Worksheet" r:id="rId13" imgW="6867369" imgH="343058" progId="Excel.Sheet.12">
                  <p:embed/>
                </p:oleObj>
              </mc:Choice>
              <mc:Fallback>
                <p:oleObj name="Worksheet" r:id="rId13" imgW="6867369" imgH="343058" progId="Excel.Sheet.12">
                  <p:embed/>
                  <p:pic>
                    <p:nvPicPr>
                      <p:cNvPr id="0" name=""/>
                      <p:cNvPicPr/>
                      <p:nvPr/>
                    </p:nvPicPr>
                    <p:blipFill>
                      <a:blip r:embed="rId14"/>
                      <a:stretch>
                        <a:fillRect/>
                      </a:stretch>
                    </p:blipFill>
                    <p:spPr>
                      <a:xfrm>
                        <a:off x="920551" y="2060848"/>
                        <a:ext cx="7848873" cy="391899"/>
                      </a:xfrm>
                      <a:prstGeom prst="rect">
                        <a:avLst/>
                      </a:prstGeom>
                    </p:spPr>
                  </p:pic>
                </p:oleObj>
              </mc:Fallback>
            </mc:AlternateContent>
          </a:graphicData>
        </a:graphic>
      </p:graphicFrame>
      <p:pic>
        <p:nvPicPr>
          <p:cNvPr id="9" name="Image 279">
            <a:extLst>
              <a:ext uri="{FF2B5EF4-FFF2-40B4-BE49-F238E27FC236}">
                <a16:creationId xmlns:a16="http://schemas.microsoft.com/office/drawing/2014/main" xmlns="" id="{3EE30966-CEB0-4C38-9983-56B7D7292F7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2914509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2423109498"/>
              </p:ext>
            </p:extLst>
          </p:nvPr>
        </p:nvGraphicFramePr>
        <p:xfrm>
          <a:off x="992560" y="836712"/>
          <a:ext cx="7920880" cy="335630"/>
        </p:xfrm>
        <a:graphic>
          <a:graphicData uri="http://schemas.openxmlformats.org/presentationml/2006/ole">
            <mc:AlternateContent xmlns:mc="http://schemas.openxmlformats.org/markup-compatibility/2006">
              <mc:Choice xmlns:v="urn:schemas-microsoft-com:vml" Requires="v">
                <p:oleObj spid="_x0000_s24619" name="Worksheet" r:id="rId4" imgW="6743553" imgH="285881" progId="Excel.Sheet.12">
                  <p:embed/>
                </p:oleObj>
              </mc:Choice>
              <mc:Fallback>
                <p:oleObj name="Worksheet" r:id="rId4" imgW="6743553" imgH="285881" progId="Excel.Sheet.12">
                  <p:embed/>
                  <p:pic>
                    <p:nvPicPr>
                      <p:cNvPr id="0" name=""/>
                      <p:cNvPicPr/>
                      <p:nvPr/>
                    </p:nvPicPr>
                    <p:blipFill>
                      <a:blip r:embed="rId5"/>
                      <a:stretch>
                        <a:fillRect/>
                      </a:stretch>
                    </p:blipFill>
                    <p:spPr>
                      <a:xfrm>
                        <a:off x="992560" y="836712"/>
                        <a:ext cx="7920880" cy="335630"/>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153051009"/>
              </p:ext>
            </p:extLst>
          </p:nvPr>
        </p:nvGraphicFramePr>
        <p:xfrm>
          <a:off x="992560" y="1772816"/>
          <a:ext cx="7920880" cy="4800866"/>
        </p:xfrm>
        <a:graphic>
          <a:graphicData uri="http://schemas.openxmlformats.org/presentationml/2006/ole">
            <mc:AlternateContent xmlns:mc="http://schemas.openxmlformats.org/markup-compatibility/2006">
              <mc:Choice xmlns:v="urn:schemas-microsoft-com:vml" Requires="v">
                <p:oleObj spid="_x0000_s24620" name="Worksheet" r:id="rId7" imgW="6867369" imgH="4162517" progId="Excel.Sheet.12">
                  <p:embed/>
                </p:oleObj>
              </mc:Choice>
              <mc:Fallback>
                <p:oleObj name="Worksheet" r:id="rId7" imgW="6867369" imgH="4162517" progId="Excel.Sheet.12">
                  <p:embed/>
                  <p:pic>
                    <p:nvPicPr>
                      <p:cNvPr id="0" name=""/>
                      <p:cNvPicPr/>
                      <p:nvPr/>
                    </p:nvPicPr>
                    <p:blipFill>
                      <a:blip r:embed="rId8"/>
                      <a:stretch>
                        <a:fillRect/>
                      </a:stretch>
                    </p:blipFill>
                    <p:spPr>
                      <a:xfrm>
                        <a:off x="992560" y="1772816"/>
                        <a:ext cx="7920880" cy="480086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02839437"/>
              </p:ext>
            </p:extLst>
          </p:nvPr>
        </p:nvGraphicFramePr>
        <p:xfrm>
          <a:off x="992560" y="1409182"/>
          <a:ext cx="7920880" cy="395494"/>
        </p:xfrm>
        <a:graphic>
          <a:graphicData uri="http://schemas.openxmlformats.org/presentationml/2006/ole">
            <mc:AlternateContent xmlns:mc="http://schemas.openxmlformats.org/markup-compatibility/2006">
              <mc:Choice xmlns:v="urn:schemas-microsoft-com:vml" Requires="v">
                <p:oleObj spid="_x0000_s24621" name="Worksheet" r:id="rId10" imgW="6867369" imgH="343058" progId="Excel.Sheet.12">
                  <p:embed/>
                </p:oleObj>
              </mc:Choice>
              <mc:Fallback>
                <p:oleObj name="Worksheet" r:id="rId10" imgW="6867369" imgH="343058" progId="Excel.Sheet.12">
                  <p:embed/>
                  <p:pic>
                    <p:nvPicPr>
                      <p:cNvPr id="0" name=""/>
                      <p:cNvPicPr/>
                      <p:nvPr/>
                    </p:nvPicPr>
                    <p:blipFill>
                      <a:blip r:embed="rId11"/>
                      <a:stretch>
                        <a:fillRect/>
                      </a:stretch>
                    </p:blipFill>
                    <p:spPr>
                      <a:xfrm>
                        <a:off x="992560" y="1409182"/>
                        <a:ext cx="7920880" cy="395494"/>
                      </a:xfrm>
                      <a:prstGeom prst="rect">
                        <a:avLst/>
                      </a:prstGeom>
                    </p:spPr>
                  </p:pic>
                </p:oleObj>
              </mc:Fallback>
            </mc:AlternateContent>
          </a:graphicData>
        </a:graphic>
      </p:graphicFrame>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3363367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593969583"/>
              </p:ext>
            </p:extLst>
          </p:nvPr>
        </p:nvGraphicFramePr>
        <p:xfrm>
          <a:off x="920552" y="188640"/>
          <a:ext cx="8064896" cy="6390931"/>
        </p:xfrm>
        <a:graphic>
          <a:graphicData uri="http://schemas.openxmlformats.org/drawingml/2006/table">
            <a:tbl>
              <a:tblPr/>
              <a:tblGrid>
                <a:gridCol w="3341420">
                  <a:extLst>
                    <a:ext uri="{9D8B030D-6E8A-4147-A177-3AD203B41FA5}">
                      <a16:colId xmlns="" xmlns:a16="http://schemas.microsoft.com/office/drawing/2014/main" val="20000"/>
                    </a:ext>
                  </a:extLst>
                </a:gridCol>
                <a:gridCol w="3113996">
                  <a:extLst>
                    <a:ext uri="{9D8B030D-6E8A-4147-A177-3AD203B41FA5}">
                      <a16:colId xmlns="" xmlns:a16="http://schemas.microsoft.com/office/drawing/2014/main" val="20001"/>
                    </a:ext>
                  </a:extLst>
                </a:gridCol>
                <a:gridCol w="1609480">
                  <a:extLst>
                    <a:ext uri="{9D8B030D-6E8A-4147-A177-3AD203B41FA5}">
                      <a16:colId xmlns="" xmlns:a16="http://schemas.microsoft.com/office/drawing/2014/main" val="20002"/>
                    </a:ext>
                  </a:extLst>
                </a:gridCol>
              </a:tblGrid>
              <a:tr h="316227">
                <a:tc gridSpan="3">
                  <a:txBody>
                    <a:bodyPr/>
                    <a:lstStyle/>
                    <a:p>
                      <a:pPr algn="ctr" fontAlgn="ctr"/>
                      <a:r>
                        <a:rPr lang="nl-BE" sz="2000" b="1" i="0" u="none" strike="noStrike" noProof="0">
                          <a:solidFill>
                            <a:srgbClr val="FFFFFF"/>
                          </a:solidFill>
                          <a:effectLst/>
                          <a:latin typeface="Calibri" panose="020F0502020204030204" pitchFamily="34" charset="0"/>
                        </a:rPr>
                        <a:t>ADMINISTRATIEVE GELDBOETEN</a:t>
                      </a:r>
                    </a:p>
                  </a:txBody>
                  <a:tcPr marL="4230" marR="4230" marT="423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F4F"/>
                    </a:solidFill>
                  </a:tcPr>
                </a:tc>
                <a:tc hMerge="1">
                  <a:txBody>
                    <a:bodyPr/>
                    <a:lstStyle/>
                    <a:p>
                      <a:endParaRPr lang="fr-BE"/>
                    </a:p>
                  </a:txBody>
                  <a:tcPr/>
                </a:tc>
                <a:tc hMerge="1">
                  <a:txBody>
                    <a:bodyPr/>
                    <a:lstStyle/>
                    <a:p>
                      <a:endParaRPr lang="fr-BE"/>
                    </a:p>
                  </a:txBody>
                  <a:tcPr/>
                </a:tc>
                <a:extLst>
                  <a:ext uri="{0D108BD9-81ED-4DB2-BD59-A6C34878D82A}">
                    <a16:rowId xmlns="" xmlns:a16="http://schemas.microsoft.com/office/drawing/2014/main" val="10000"/>
                  </a:ext>
                </a:extLst>
              </a:tr>
              <a:tr h="160278">
                <a:tc>
                  <a:txBody>
                    <a:bodyPr/>
                    <a:lstStyle/>
                    <a:p>
                      <a:pPr algn="l" fontAlgn="ctr"/>
                      <a:endParaRPr lang="nl-BE" sz="1000" b="1" i="0" u="none" strike="noStrike" noProof="0">
                        <a:solidFill>
                          <a:srgbClr val="000000"/>
                        </a:solidFill>
                        <a:effectLst/>
                        <a:latin typeface="Calibri" panose="020F0502020204030204" pitchFamily="34" charset="0"/>
                      </a:endParaRPr>
                    </a:p>
                  </a:txBody>
                  <a:tcPr marL="4230" marR="4230" marT="423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nl-BE" sz="1000" b="0" i="0" u="none" strike="noStrike" noProof="0">
                        <a:solidFill>
                          <a:srgbClr val="000000"/>
                        </a:solidFill>
                        <a:effectLst/>
                        <a:latin typeface="Calibri" panose="020F0502020204030204" pitchFamily="34" charset="0"/>
                      </a:endParaRPr>
                    </a:p>
                  </a:txBody>
                  <a:tcPr marL="4230" marR="4230" marT="423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nl-BE" sz="1000" b="0" i="0" u="none" strike="noStrike" noProof="0">
                        <a:solidFill>
                          <a:srgbClr val="000000"/>
                        </a:solidFill>
                        <a:effectLst/>
                        <a:latin typeface="Calibri" panose="020F0502020204030204" pitchFamily="34" charset="0"/>
                      </a:endParaRPr>
                    </a:p>
                  </a:txBody>
                  <a:tcPr marL="4230" marR="4230" marT="423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31973">
                <a:tc gridSpan="3">
                  <a:txBody>
                    <a:bodyPr/>
                    <a:lstStyle/>
                    <a:p>
                      <a:pPr algn="ctr" fontAlgn="ctr"/>
                      <a:r>
                        <a:rPr lang="nl-BE" sz="1000" b="1" i="0" u="none" strike="noStrike" noProof="0">
                          <a:solidFill>
                            <a:srgbClr val="FFFFFF"/>
                          </a:solidFill>
                          <a:effectLst/>
                          <a:latin typeface="Calibri" panose="020F0502020204030204" pitchFamily="34" charset="0"/>
                        </a:rPr>
                        <a:t>Bedragen van administratieve geldboeten in euro</a:t>
                      </a:r>
                    </a:p>
                  </a:txBody>
                  <a:tcPr marL="4230" marR="4230" marT="42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hMerge="1">
                  <a:txBody>
                    <a:bodyPr/>
                    <a:lstStyle/>
                    <a:p>
                      <a:endParaRPr lang="fr-BE"/>
                    </a:p>
                  </a:txBody>
                  <a:tcPr/>
                </a:tc>
                <a:tc hMerge="1">
                  <a:txBody>
                    <a:bodyPr/>
                    <a:lstStyle/>
                    <a:p>
                      <a:endParaRPr lang="fr-BE"/>
                    </a:p>
                  </a:txBody>
                  <a:tcPr/>
                </a:tc>
                <a:extLst>
                  <a:ext uri="{0D108BD9-81ED-4DB2-BD59-A6C34878D82A}">
                    <a16:rowId xmlns="" xmlns:a16="http://schemas.microsoft.com/office/drawing/2014/main" val="10002"/>
                  </a:ext>
                </a:extLst>
              </a:tr>
              <a:tr h="398369">
                <a:tc>
                  <a:txBody>
                    <a:bodyPr/>
                    <a:lstStyle/>
                    <a:p>
                      <a:pPr algn="ctr" fontAlgn="ctr"/>
                      <a:r>
                        <a:rPr lang="nl-BE" sz="1000" b="1" i="0" u="none" strike="noStrike" noProof="0">
                          <a:solidFill>
                            <a:srgbClr val="FFFFFF"/>
                          </a:solidFill>
                          <a:effectLst/>
                          <a:latin typeface="Calibri" panose="020F0502020204030204" pitchFamily="34" charset="0"/>
                        </a:rPr>
                        <a:t>Aard van de inbreuk</a:t>
                      </a:r>
                      <a:r>
                        <a:rPr lang="nl-BE" sz="1000" b="0" i="0" u="none" strike="noStrike" noProof="0">
                          <a:solidFill>
                            <a:srgbClr val="FFFFFF"/>
                          </a:solidFill>
                          <a:effectLst/>
                          <a:latin typeface="Calibri" panose="020F0502020204030204" pitchFamily="34" charset="0"/>
                        </a:rPr>
                        <a:t> </a:t>
                      </a:r>
                      <a:endParaRPr lang="nl-BE" sz="1000" b="1" i="0" u="none" strike="noStrike" noProof="0">
                        <a:solidFill>
                          <a:srgbClr val="FFFFFF"/>
                        </a:solidFill>
                        <a:effectLst/>
                        <a:latin typeface="Calibri" panose="020F0502020204030204" pitchFamily="34" charset="0"/>
                      </a:endParaRP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ctr"/>
                      <a:r>
                        <a:rPr lang="nl-BE" sz="1000" b="1" i="0" u="none" strike="noStrike" noProof="0">
                          <a:solidFill>
                            <a:srgbClr val="FFFFFF"/>
                          </a:solidFill>
                          <a:effectLst/>
                          <a:latin typeface="Calibri" panose="020F0502020204030204" pitchFamily="34" charset="0"/>
                        </a:rPr>
                        <a:t>Inbreuk gepleegd na 31/12/2016</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nl-BE" sz="1000" b="1" i="0" u="none" strike="noStrike" noProof="0">
                          <a:solidFill>
                            <a:srgbClr val="FFFFFF"/>
                          </a:solidFill>
                          <a:effectLst/>
                          <a:latin typeface="Calibri" panose="020F0502020204030204" pitchFamily="34" charset="0"/>
                        </a:rPr>
                        <a:t>Vermenigvuldiging (per vastgestelde inbreuk)</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extLst>
                  <a:ext uri="{0D108BD9-81ED-4DB2-BD59-A6C34878D82A}">
                    <a16:rowId xmlns="" xmlns:a16="http://schemas.microsoft.com/office/drawing/2014/main" val="10003"/>
                  </a:ext>
                </a:extLst>
              </a:tr>
              <a:tr h="316227">
                <a:tc>
                  <a:txBody>
                    <a:bodyPr/>
                    <a:lstStyle/>
                    <a:p>
                      <a:pPr algn="l" fontAlgn="ctr"/>
                      <a:r>
                        <a:rPr lang="nl-BE" sz="1000" b="1" i="0" u="none" strike="noStrike" noProof="0">
                          <a:solidFill>
                            <a:srgbClr val="000000"/>
                          </a:solidFill>
                          <a:effectLst/>
                          <a:latin typeface="Calibri" panose="020F0502020204030204" pitchFamily="34" charset="0"/>
                        </a:rPr>
                        <a:t>Tewerkstelling van illegaal verblijvende buitenlanders zonder arbeidsvergunning</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1" i="0" u="none" strike="noStrike" noProof="0">
                          <a:solidFill>
                            <a:srgbClr val="000000"/>
                          </a:solidFill>
                          <a:effectLst/>
                          <a:latin typeface="Calibri" panose="020F0502020204030204" pitchFamily="34" charset="0"/>
                        </a:rPr>
                        <a:t>2.400 tot 24.000€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0" i="0" u="none" strike="noStrike" noProof="0">
                          <a:solidFill>
                            <a:srgbClr val="000000"/>
                          </a:solidFill>
                          <a:effectLst/>
                          <a:latin typeface="Calibri" panose="020F0502020204030204" pitchFamily="34" charset="0"/>
                        </a:rPr>
                        <a:t>Ja</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65579">
                <a:tc>
                  <a:txBody>
                    <a:bodyPr/>
                    <a:lstStyle/>
                    <a:p>
                      <a:pPr algn="l" fontAlgn="ctr"/>
                      <a:r>
                        <a:rPr lang="nl-BE" sz="1000" b="1" i="0" u="none" strike="noStrike" noProof="0">
                          <a:solidFill>
                            <a:srgbClr val="000000"/>
                          </a:solidFill>
                          <a:effectLst/>
                          <a:latin typeface="Calibri" panose="020F0502020204030204" pitchFamily="34" charset="0"/>
                        </a:rPr>
                        <a:t>Geen Dimona-aangifte van een werknemer</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1" i="0" u="none" strike="noStrike" noProof="0">
                          <a:solidFill>
                            <a:srgbClr val="000000"/>
                          </a:solidFill>
                          <a:effectLst/>
                          <a:latin typeface="Calibri" panose="020F0502020204030204" pitchFamily="34" charset="0"/>
                        </a:rPr>
                        <a:t>2.400 tot 24.000€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0" i="0" u="none" strike="noStrike" noProof="0">
                          <a:solidFill>
                            <a:srgbClr val="000000"/>
                          </a:solidFill>
                          <a:effectLst/>
                          <a:latin typeface="Calibri" panose="020F0502020204030204" pitchFamily="34" charset="0"/>
                        </a:rPr>
                        <a:t>Ja</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21316">
                <a:tc>
                  <a:txBody>
                    <a:bodyPr/>
                    <a:lstStyle/>
                    <a:p>
                      <a:pPr algn="l" fontAlgn="ctr"/>
                      <a:r>
                        <a:rPr lang="nl-BE" sz="1000" b="1" i="0" u="none" strike="noStrike" noProof="0">
                          <a:solidFill>
                            <a:srgbClr val="000000"/>
                          </a:solidFill>
                          <a:effectLst/>
                          <a:latin typeface="Calibri" panose="020F0502020204030204" pitchFamily="34" charset="0"/>
                        </a:rPr>
                        <a:t>Verhindering van toezicht</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1" i="0" u="none" strike="noStrike" noProof="0">
                          <a:solidFill>
                            <a:srgbClr val="000000"/>
                          </a:solidFill>
                          <a:effectLst/>
                          <a:latin typeface="Calibri" panose="020F0502020204030204" pitchFamily="34" charset="0"/>
                        </a:rPr>
                        <a:t>2.400 tot 24.000€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0" i="0" u="none" strike="noStrike" noProof="0">
                          <a:solidFill>
                            <a:srgbClr val="000000"/>
                          </a:solidFill>
                          <a:effectLst/>
                          <a:latin typeface="Calibri" panose="020F0502020204030204" pitchFamily="34" charset="0"/>
                        </a:rPr>
                        <a:t>Ja</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98369">
                <a:tc>
                  <a:txBody>
                    <a:bodyPr/>
                    <a:lstStyle/>
                    <a:p>
                      <a:pPr algn="l" fontAlgn="ctr"/>
                      <a:r>
                        <a:rPr lang="nl-BE" sz="1000" b="1" i="0" u="none" strike="noStrike" noProof="0">
                          <a:solidFill>
                            <a:srgbClr val="000000"/>
                          </a:solidFill>
                          <a:effectLst/>
                          <a:latin typeface="Calibri" panose="020F0502020204030204" pitchFamily="34" charset="0"/>
                        </a:rPr>
                        <a:t>Geen of laattijdige Limosa-aangifte door de werkgever</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1" i="0" u="none" strike="noStrike" noProof="0">
                          <a:solidFill>
                            <a:srgbClr val="000000"/>
                          </a:solidFill>
                          <a:effectLst/>
                          <a:latin typeface="Calibri" panose="020F0502020204030204" pitchFamily="34" charset="0"/>
                        </a:rPr>
                        <a:t>2.400 tot 24.000€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0" i="0" u="none" strike="noStrike" noProof="0">
                          <a:solidFill>
                            <a:srgbClr val="000000"/>
                          </a:solidFill>
                          <a:effectLst/>
                          <a:latin typeface="Calibri" panose="020F0502020204030204" pitchFamily="34" charset="0"/>
                        </a:rPr>
                        <a:t>Ja</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98369">
                <a:tc>
                  <a:txBody>
                    <a:bodyPr/>
                    <a:lstStyle/>
                    <a:p>
                      <a:pPr algn="l" fontAlgn="ctr"/>
                      <a:r>
                        <a:rPr lang="nl-BE" sz="1000" b="1" i="0" u="none" strike="noStrike" noProof="0">
                          <a:solidFill>
                            <a:srgbClr val="000000"/>
                          </a:solidFill>
                          <a:effectLst/>
                          <a:latin typeface="Calibri" panose="020F0502020204030204" pitchFamily="34" charset="0"/>
                        </a:rPr>
                        <a:t>Inbreuken op deeltijdse arbeid</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1" i="0" u="none" strike="noStrike" noProof="0">
                          <a:solidFill>
                            <a:srgbClr val="000000"/>
                          </a:solidFill>
                          <a:effectLst/>
                          <a:latin typeface="Calibri" panose="020F0502020204030204" pitchFamily="34" charset="0"/>
                        </a:rPr>
                        <a:t>400 tot 4.000€ (of 2.400 tot 24.000€ indien de werkgever vooraf schrijftelijk gewaarschuwd werd</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0" i="0" u="none" strike="noStrike" noProof="0">
                          <a:solidFill>
                            <a:srgbClr val="000000"/>
                          </a:solidFill>
                          <a:effectLst/>
                          <a:latin typeface="Calibri" panose="020F0502020204030204" pitchFamily="34" charset="0"/>
                        </a:rPr>
                        <a:t>Ja</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16227">
                <a:tc>
                  <a:txBody>
                    <a:bodyPr/>
                    <a:lstStyle/>
                    <a:p>
                      <a:pPr algn="l" fontAlgn="ctr"/>
                      <a:r>
                        <a:rPr lang="nl-BE" sz="1000" b="1" i="0" u="none" strike="noStrike" noProof="0">
                          <a:solidFill>
                            <a:srgbClr val="000000"/>
                          </a:solidFill>
                          <a:effectLst/>
                          <a:latin typeface="Calibri" panose="020F0502020204030204" pitchFamily="34" charset="0"/>
                        </a:rPr>
                        <a:t>Tewerkstelling van legaal verblijvende buitenlander zonder arbeidsvergunning</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1" i="0" u="none" strike="noStrike" noProof="0">
                          <a:solidFill>
                            <a:srgbClr val="000000"/>
                          </a:solidFill>
                          <a:effectLst/>
                          <a:latin typeface="Calibri" panose="020F0502020204030204" pitchFamily="34" charset="0"/>
                        </a:rPr>
                        <a:t>400 tot 4.000€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0" i="0" u="none" strike="noStrike" noProof="0" dirty="0">
                          <a:solidFill>
                            <a:srgbClr val="000000"/>
                          </a:solidFill>
                          <a:effectLst/>
                          <a:latin typeface="Calibri" panose="020F0502020204030204" pitchFamily="34" charset="0"/>
                        </a:rPr>
                        <a:t>Ja</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398369">
                <a:tc>
                  <a:txBody>
                    <a:bodyPr/>
                    <a:lstStyle/>
                    <a:p>
                      <a:pPr algn="l" fontAlgn="ctr"/>
                      <a:r>
                        <a:rPr lang="nl-BE" sz="1000" b="1" i="0" u="none" strike="noStrike" noProof="0">
                          <a:solidFill>
                            <a:srgbClr val="000000"/>
                          </a:solidFill>
                          <a:effectLst/>
                          <a:latin typeface="Calibri" panose="020F0502020204030204" pitchFamily="34" charset="0"/>
                        </a:rPr>
                        <a:t>Welzijn op het werk</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1" i="0" u="none" strike="noStrike" noProof="0">
                          <a:solidFill>
                            <a:srgbClr val="000000"/>
                          </a:solidFill>
                          <a:effectLst/>
                          <a:latin typeface="Calibri" panose="020F0502020204030204" pitchFamily="34" charset="0"/>
                        </a:rPr>
                        <a:t>400 tot 4.000€ (of 2.400 tot 24.000€ indien gezondheidsschade of arbeidsongeval voor een werknemer)</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0" i="0" u="none" strike="noStrike" noProof="0">
                          <a:solidFill>
                            <a:srgbClr val="000000"/>
                          </a:solidFill>
                          <a:effectLst/>
                          <a:latin typeface="Calibri" panose="020F0502020204030204" pitchFamily="34" charset="0"/>
                        </a:rPr>
                        <a:t>Neen</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398369">
                <a:tc>
                  <a:txBody>
                    <a:bodyPr/>
                    <a:lstStyle/>
                    <a:p>
                      <a:pPr algn="l" fontAlgn="ctr"/>
                      <a:r>
                        <a:rPr lang="nl-BE" sz="1000" b="1" i="0" u="none" strike="noStrike" noProof="0">
                          <a:solidFill>
                            <a:srgbClr val="000000"/>
                          </a:solidFill>
                          <a:effectLst/>
                          <a:latin typeface="Calibri" panose="020F0502020204030204" pitchFamily="34" charset="0"/>
                        </a:rPr>
                        <a:t>Geen of laattijdige Limosa-aangifte door de opdrachtgever of eindgebruiker</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1" i="0" u="none" strike="noStrike" noProof="0">
                          <a:solidFill>
                            <a:srgbClr val="000000"/>
                          </a:solidFill>
                          <a:effectLst/>
                          <a:latin typeface="Calibri" panose="020F0502020204030204" pitchFamily="34" charset="0"/>
                        </a:rPr>
                        <a:t>400 tot 4.000€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0" i="0" u="none" strike="noStrike" noProof="0">
                          <a:solidFill>
                            <a:srgbClr val="000000"/>
                          </a:solidFill>
                          <a:effectLst/>
                          <a:latin typeface="Calibri" panose="020F0502020204030204" pitchFamily="34" charset="0"/>
                        </a:rPr>
                        <a:t>Ja</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160278">
                <a:tc>
                  <a:txBody>
                    <a:bodyPr/>
                    <a:lstStyle/>
                    <a:p>
                      <a:pPr algn="l" fontAlgn="ctr"/>
                      <a:r>
                        <a:rPr lang="nl-BE" sz="1000" b="1" i="0" u="none" strike="noStrike" noProof="0">
                          <a:solidFill>
                            <a:srgbClr val="000000"/>
                          </a:solidFill>
                          <a:effectLst/>
                          <a:latin typeface="Calibri" panose="020F0502020204030204" pitchFamily="34" charset="0"/>
                        </a:rPr>
                        <a:t>Geen studentencontract</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1" i="0" u="none" strike="noStrike" noProof="0">
                          <a:solidFill>
                            <a:srgbClr val="000000"/>
                          </a:solidFill>
                          <a:effectLst/>
                          <a:latin typeface="Calibri" panose="020F0502020204030204" pitchFamily="34" charset="0"/>
                        </a:rPr>
                        <a:t>200 tot 2.000€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1000" b="0" i="0" u="none" strike="noStrike" noProof="0">
                          <a:solidFill>
                            <a:srgbClr val="000000"/>
                          </a:solidFill>
                          <a:effectLst/>
                          <a:latin typeface="Calibri" panose="020F0502020204030204" pitchFamily="34" charset="0"/>
                        </a:rPr>
                        <a:t>Ja</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71112">
                <a:tc>
                  <a:txBody>
                    <a:bodyPr/>
                    <a:lstStyle/>
                    <a:p>
                      <a:pPr algn="l" fontAlgn="ctr"/>
                      <a:r>
                        <a:rPr lang="nl-BE" sz="1000" b="1" i="0" u="none" strike="noStrike" noProof="0">
                          <a:solidFill>
                            <a:srgbClr val="000000"/>
                          </a:solidFill>
                          <a:effectLst/>
                          <a:latin typeface="Calibri" panose="020F0502020204030204" pitchFamily="34" charset="0"/>
                        </a:rPr>
                        <a:t>Inbreuk op de werkloosheidsreglementering</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nl-BE" sz="1000" b="1" i="0" u="none" strike="noStrike" noProof="0">
                          <a:solidFill>
                            <a:srgbClr val="000000"/>
                          </a:solidFill>
                          <a:effectLst/>
                          <a:latin typeface="Calibri" panose="020F0502020204030204" pitchFamily="34" charset="0"/>
                        </a:rPr>
                        <a:t>200 tot 2.000€</a:t>
                      </a:r>
                    </a:p>
                  </a:txBody>
                  <a:tcPr marL="4230" marR="4230" marT="42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nl-BE" sz="1000" b="0" i="0" u="none" strike="noStrike" noProof="0">
                          <a:solidFill>
                            <a:srgbClr val="000000"/>
                          </a:solidFill>
                          <a:effectLst/>
                          <a:latin typeface="Calibri" panose="020F0502020204030204" pitchFamily="34" charset="0"/>
                        </a:rPr>
                        <a:t>Ja</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614152">
                <a:tc gridSpan="3">
                  <a:txBody>
                    <a:bodyPr/>
                    <a:lstStyle/>
                    <a:p>
                      <a:pPr algn="l" fontAlgn="ctr"/>
                      <a:r>
                        <a:rPr lang="nl-BE" sz="1000" b="0" i="0" u="none" strike="noStrike" noProof="0">
                          <a:solidFill>
                            <a:srgbClr val="000000"/>
                          </a:solidFill>
                          <a:effectLst/>
                          <a:latin typeface="Calibri" panose="020F0502020204030204" pitchFamily="34" charset="0"/>
                        </a:rPr>
                        <a:t>In de laatste kolom wordt aangegeven of het bedrag van de geldboete vermeigvuldigd dient te worden met het aantal werknemers waarop de inbreuk betrekking heeft: indien dat het geval is, kan de vermenigvuldigde geldboete niet meer bedragen dan een door de wet bepaalde limiet. In geval van verzachtende omstandigheden, kan een boete opgelegd worden beneden het minimum maar nooit lager dan 40% van het minimum.</a:t>
                      </a:r>
                    </a:p>
                  </a:txBody>
                  <a:tcPr marL="4230" marR="4230" marT="42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tc hMerge="1">
                  <a:txBody>
                    <a:bodyPr/>
                    <a:lstStyle/>
                    <a:p>
                      <a:endParaRPr lang="fr-BE"/>
                    </a:p>
                  </a:txBody>
                  <a:tcPr/>
                </a:tc>
                <a:extLst>
                  <a:ext uri="{0D108BD9-81ED-4DB2-BD59-A6C34878D82A}">
                    <a16:rowId xmlns="" xmlns:a16="http://schemas.microsoft.com/office/drawing/2014/main" val="10014"/>
                  </a:ext>
                </a:extLst>
              </a:tr>
              <a:tr h="160278">
                <a:tc>
                  <a:txBody>
                    <a:bodyPr/>
                    <a:lstStyle/>
                    <a:p>
                      <a:pPr algn="l" fontAlgn="ctr"/>
                      <a:endParaRPr lang="nl-BE" sz="1000" b="0" i="0" u="none" strike="noStrike" noProof="0">
                        <a:solidFill>
                          <a:srgbClr val="000000"/>
                        </a:solidFill>
                        <a:effectLst/>
                        <a:latin typeface="Calibri" panose="020F0502020204030204" pitchFamily="34" charset="0"/>
                      </a:endParaRPr>
                    </a:p>
                  </a:txBody>
                  <a:tcPr marL="4230" marR="4230" marT="423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nl-BE" sz="1000" b="0" i="0" u="none" strike="noStrike" noProof="0">
                        <a:solidFill>
                          <a:srgbClr val="000000"/>
                        </a:solidFill>
                        <a:effectLst/>
                        <a:latin typeface="Calibri" panose="020F0502020204030204" pitchFamily="34" charset="0"/>
                      </a:endParaRPr>
                    </a:p>
                  </a:txBody>
                  <a:tcPr marL="4230" marR="4230" marT="423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nl-BE" sz="1000" b="0" i="0" u="none" strike="noStrike" noProof="0">
                        <a:solidFill>
                          <a:srgbClr val="000000"/>
                        </a:solidFill>
                        <a:effectLst/>
                        <a:latin typeface="Calibri" panose="020F0502020204030204" pitchFamily="34" charset="0"/>
                      </a:endParaRPr>
                    </a:p>
                  </a:txBody>
                  <a:tcPr marL="4230" marR="4230" marT="423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284620">
                <a:tc gridSpan="3">
                  <a:txBody>
                    <a:bodyPr/>
                    <a:lstStyle/>
                    <a:p>
                      <a:pPr algn="ctr" fontAlgn="ctr"/>
                      <a:r>
                        <a:rPr lang="nl-BE" sz="1000" b="1" i="0" u="none" strike="noStrike" noProof="0">
                          <a:solidFill>
                            <a:srgbClr val="FFFFFF"/>
                          </a:solidFill>
                          <a:effectLst/>
                          <a:latin typeface="Calibri" panose="020F0502020204030204" pitchFamily="34" charset="0"/>
                        </a:rPr>
                        <a:t>Bedragen van de administratieve geldboetes: NA toepassing van de opdeciemen op geldboeten</a:t>
                      </a:r>
                    </a:p>
                  </a:txBody>
                  <a:tcPr marL="4230" marR="4230" marT="42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hMerge="1">
                  <a:txBody>
                    <a:bodyPr/>
                    <a:lstStyle/>
                    <a:p>
                      <a:endParaRPr lang="fr-BE"/>
                    </a:p>
                  </a:txBody>
                  <a:tcPr/>
                </a:tc>
                <a:tc hMerge="1">
                  <a:txBody>
                    <a:bodyPr/>
                    <a:lstStyle/>
                    <a:p>
                      <a:endParaRPr lang="fr-BE"/>
                    </a:p>
                  </a:txBody>
                  <a:tcPr/>
                </a:tc>
                <a:extLst>
                  <a:ext uri="{0D108BD9-81ED-4DB2-BD59-A6C34878D82A}">
                    <a16:rowId xmlns="" xmlns:a16="http://schemas.microsoft.com/office/drawing/2014/main" val="10016"/>
                  </a:ext>
                </a:extLst>
              </a:tr>
              <a:tr h="276646">
                <a:tc>
                  <a:txBody>
                    <a:bodyPr/>
                    <a:lstStyle/>
                    <a:p>
                      <a:pPr algn="ctr" fontAlgn="ctr"/>
                      <a:r>
                        <a:rPr lang="nl-BE" sz="1000" b="1" i="0" u="none" strike="noStrike" noProof="0">
                          <a:solidFill>
                            <a:srgbClr val="FFFFFF"/>
                          </a:solidFill>
                          <a:effectLst/>
                          <a:latin typeface="Calibri" panose="020F0502020204030204" pitchFamily="34" charset="0"/>
                        </a:rPr>
                        <a:t>Niveau van sanction</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gridSpan="2">
                  <a:txBody>
                    <a:bodyPr/>
                    <a:lstStyle/>
                    <a:p>
                      <a:pPr algn="ctr" fontAlgn="ctr"/>
                      <a:r>
                        <a:rPr lang="nl-BE" sz="1000" b="1" i="0" u="none" strike="noStrike" noProof="0">
                          <a:solidFill>
                            <a:srgbClr val="FFFFFF"/>
                          </a:solidFill>
                          <a:effectLst/>
                          <a:latin typeface="Calibri" panose="020F0502020204030204" pitchFamily="34" charset="0"/>
                        </a:rPr>
                        <a:t>Inbreuk gepleegd na 31/12/2016</a:t>
                      </a:r>
                      <a:r>
                        <a:rPr lang="nl-BE" sz="1000" b="0" i="0" u="none" strike="noStrike" noProof="0">
                          <a:solidFill>
                            <a:srgbClr val="000000"/>
                          </a:solidFill>
                          <a:effectLst/>
                          <a:latin typeface="Calibri" panose="020F0502020204030204" pitchFamily="34" charset="0"/>
                        </a:rPr>
                        <a:t> </a:t>
                      </a:r>
                      <a:endParaRPr lang="nl-BE" sz="1000" b="1" i="0" u="none" strike="noStrike" noProof="0">
                        <a:solidFill>
                          <a:srgbClr val="FFFFFF"/>
                        </a:solidFill>
                        <a:effectLst/>
                        <a:latin typeface="Calibri" panose="020F0502020204030204" pitchFamily="34" charset="0"/>
                      </a:endParaRP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fr-BE"/>
                    </a:p>
                  </a:txBody>
                  <a:tcPr/>
                </a:tc>
                <a:extLst>
                  <a:ext uri="{0D108BD9-81ED-4DB2-BD59-A6C34878D82A}">
                    <a16:rowId xmlns="" xmlns:a16="http://schemas.microsoft.com/office/drawing/2014/main" val="10017"/>
                  </a:ext>
                </a:extLst>
              </a:tr>
              <a:tr h="160278">
                <a:tc>
                  <a:txBody>
                    <a:bodyPr/>
                    <a:lstStyle/>
                    <a:p>
                      <a:pPr algn="l" fontAlgn="ctr"/>
                      <a:r>
                        <a:rPr lang="nl-BE" sz="1000" b="1" i="0" u="none" strike="noStrike" noProof="0">
                          <a:solidFill>
                            <a:srgbClr val="000000"/>
                          </a:solidFill>
                          <a:effectLst/>
                          <a:latin typeface="Calibri" panose="020F0502020204030204" pitchFamily="34" charset="0"/>
                        </a:rPr>
                        <a:t>Sanctie niveau 1</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nl-BE" sz="1000" b="0" i="0" u="none" strike="noStrike" noProof="0">
                          <a:solidFill>
                            <a:srgbClr val="000000"/>
                          </a:solidFill>
                          <a:effectLst/>
                          <a:latin typeface="Calibri" panose="020F0502020204030204" pitchFamily="34" charset="0"/>
                        </a:rPr>
                        <a:t>van 80 tot 800€</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BE"/>
                    </a:p>
                  </a:txBody>
                  <a:tcPr/>
                </a:tc>
                <a:extLst>
                  <a:ext uri="{0D108BD9-81ED-4DB2-BD59-A6C34878D82A}">
                    <a16:rowId xmlns="" xmlns:a16="http://schemas.microsoft.com/office/drawing/2014/main" val="10018"/>
                  </a:ext>
                </a:extLst>
              </a:tr>
              <a:tr h="160278">
                <a:tc>
                  <a:txBody>
                    <a:bodyPr/>
                    <a:lstStyle/>
                    <a:p>
                      <a:pPr algn="l" fontAlgn="ctr"/>
                      <a:r>
                        <a:rPr lang="nl-BE" sz="1000" b="1" i="0" u="none" strike="noStrike" noProof="0">
                          <a:solidFill>
                            <a:srgbClr val="000000"/>
                          </a:solidFill>
                          <a:effectLst/>
                          <a:latin typeface="Calibri" panose="020F0502020204030204" pitchFamily="34" charset="0"/>
                        </a:rPr>
                        <a:t>Sanctie niveau 2</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nl-BE" sz="1000" b="0" i="0" u="none" strike="noStrike" noProof="0">
                          <a:solidFill>
                            <a:srgbClr val="000000"/>
                          </a:solidFill>
                          <a:effectLst/>
                          <a:latin typeface="Calibri" panose="020F0502020204030204" pitchFamily="34" charset="0"/>
                        </a:rPr>
                        <a:t>van 200 tot 2.000€</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BE"/>
                    </a:p>
                  </a:txBody>
                  <a:tcPr/>
                </a:tc>
                <a:extLst>
                  <a:ext uri="{0D108BD9-81ED-4DB2-BD59-A6C34878D82A}">
                    <a16:rowId xmlns="" xmlns:a16="http://schemas.microsoft.com/office/drawing/2014/main" val="10019"/>
                  </a:ext>
                </a:extLst>
              </a:tr>
              <a:tr h="160278">
                <a:tc>
                  <a:txBody>
                    <a:bodyPr/>
                    <a:lstStyle/>
                    <a:p>
                      <a:pPr algn="l" fontAlgn="ctr"/>
                      <a:r>
                        <a:rPr lang="nl-BE" sz="1000" b="1" i="0" u="none" strike="noStrike" noProof="0">
                          <a:solidFill>
                            <a:srgbClr val="000000"/>
                          </a:solidFill>
                          <a:effectLst/>
                          <a:latin typeface="Calibri" panose="020F0502020204030204" pitchFamily="34" charset="0"/>
                        </a:rPr>
                        <a:t>Sanctie niveau 3</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nl-BE" sz="1000" b="0" i="0" u="none" strike="noStrike" noProof="0">
                          <a:solidFill>
                            <a:srgbClr val="000000"/>
                          </a:solidFill>
                          <a:effectLst/>
                          <a:latin typeface="Calibri" panose="020F0502020204030204" pitchFamily="34" charset="0"/>
                        </a:rPr>
                        <a:t>van 400 tot 4.000€</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BE"/>
                    </a:p>
                  </a:txBody>
                  <a:tcPr/>
                </a:tc>
                <a:extLst>
                  <a:ext uri="{0D108BD9-81ED-4DB2-BD59-A6C34878D82A}">
                    <a16:rowId xmlns="" xmlns:a16="http://schemas.microsoft.com/office/drawing/2014/main" val="10020"/>
                  </a:ext>
                </a:extLst>
              </a:tr>
              <a:tr h="160278">
                <a:tc>
                  <a:txBody>
                    <a:bodyPr/>
                    <a:lstStyle/>
                    <a:p>
                      <a:pPr algn="l" fontAlgn="ctr"/>
                      <a:r>
                        <a:rPr lang="nl-BE" sz="1000" b="1" i="0" u="none" strike="noStrike" noProof="0">
                          <a:solidFill>
                            <a:srgbClr val="000000"/>
                          </a:solidFill>
                          <a:effectLst/>
                          <a:latin typeface="Calibri" panose="020F0502020204030204" pitchFamily="34" charset="0"/>
                        </a:rPr>
                        <a:t>Sanctie niveau 4</a:t>
                      </a:r>
                    </a:p>
                  </a:txBody>
                  <a:tcPr marL="4230" marR="4230" marT="423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fontAlgn="ctr"/>
                      <a:r>
                        <a:rPr lang="nl-BE" sz="1000" b="0" i="0" u="none" strike="noStrike" noProof="0" dirty="0">
                          <a:solidFill>
                            <a:srgbClr val="000000"/>
                          </a:solidFill>
                          <a:effectLst/>
                          <a:latin typeface="Calibri" panose="020F0502020204030204" pitchFamily="34" charset="0"/>
                        </a:rPr>
                        <a:t>van 2.400 tot 24.000€</a:t>
                      </a:r>
                    </a:p>
                  </a:txBody>
                  <a:tcPr marL="4230" marR="4230" marT="423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BE"/>
                    </a:p>
                  </a:txBody>
                  <a:tcPr/>
                </a:tc>
                <a:extLst>
                  <a:ext uri="{0D108BD9-81ED-4DB2-BD59-A6C34878D82A}">
                    <a16:rowId xmlns="" xmlns:a16="http://schemas.microsoft.com/office/drawing/2014/main" val="10021"/>
                  </a:ext>
                </a:extLst>
              </a:tr>
            </a:tbl>
          </a:graphicData>
        </a:graphic>
      </p:graphicFrame>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5" name="Image 279">
            <a:extLst>
              <a:ext uri="{FF2B5EF4-FFF2-40B4-BE49-F238E27FC236}">
                <a16:creationId xmlns:a16="http://schemas.microsoft.com/office/drawing/2014/main" xmlns="" id="{3EE30966-CEB0-4C38-9983-56B7D7292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4259196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uton d'action : Retour 4">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3" name="Image 2"/>
          <p:cNvPicPr>
            <a:picLocks noChangeAspect="1"/>
          </p:cNvPicPr>
          <p:nvPr/>
        </p:nvPicPr>
        <p:blipFill rotWithShape="1">
          <a:blip r:embed="rId3"/>
          <a:srcRect l="39823" t="18894" r="31100" b="2667"/>
          <a:stretch/>
        </p:blipFill>
        <p:spPr>
          <a:xfrm>
            <a:off x="8521893" y="1006684"/>
            <a:ext cx="1183630" cy="1716264"/>
          </a:xfrm>
          <a:prstGeom prst="rect">
            <a:avLst/>
          </a:prstGeom>
          <a:ln>
            <a:solidFill>
              <a:srgbClr val="FF0000"/>
            </a:solidFill>
          </a:ln>
        </p:spPr>
      </p:pic>
      <p:graphicFrame>
        <p:nvGraphicFramePr>
          <p:cNvPr id="2" name="Object 1"/>
          <p:cNvGraphicFramePr>
            <a:graphicFrameLocks noChangeAspect="1"/>
          </p:cNvGraphicFramePr>
          <p:nvPr>
            <p:extLst>
              <p:ext uri="{D42A27DB-BD31-4B8C-83A1-F6EECF244321}">
                <p14:modId xmlns:p14="http://schemas.microsoft.com/office/powerpoint/2010/main" val="4281043553"/>
              </p:ext>
            </p:extLst>
          </p:nvPr>
        </p:nvGraphicFramePr>
        <p:xfrm>
          <a:off x="698901" y="1024093"/>
          <a:ext cx="7494459" cy="5501251"/>
        </p:xfrm>
        <a:graphic>
          <a:graphicData uri="http://schemas.openxmlformats.org/presentationml/2006/ole">
            <mc:AlternateContent xmlns:mc="http://schemas.openxmlformats.org/markup-compatibility/2006">
              <mc:Choice xmlns:v="urn:schemas-microsoft-com:vml" Requires="v">
                <p:oleObj spid="_x0000_s2086" name="Worksheet" r:id="rId5" imgW="6267597" imgH="4600588" progId="Excel.Sheet.12">
                  <p:embed/>
                </p:oleObj>
              </mc:Choice>
              <mc:Fallback>
                <p:oleObj name="Worksheet" r:id="rId5" imgW="6267597" imgH="4600588" progId="Excel.Sheet.12">
                  <p:embed/>
                  <p:pic>
                    <p:nvPicPr>
                      <p:cNvPr id="0" name=""/>
                      <p:cNvPicPr/>
                      <p:nvPr/>
                    </p:nvPicPr>
                    <p:blipFill>
                      <a:blip r:embed="rId6"/>
                      <a:stretch>
                        <a:fillRect/>
                      </a:stretch>
                    </p:blipFill>
                    <p:spPr>
                      <a:xfrm>
                        <a:off x="698901" y="1024093"/>
                        <a:ext cx="7494459" cy="5501251"/>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270992491"/>
              </p:ext>
            </p:extLst>
          </p:nvPr>
        </p:nvGraphicFramePr>
        <p:xfrm>
          <a:off x="698901" y="582382"/>
          <a:ext cx="7539895" cy="343764"/>
        </p:xfrm>
        <a:graphic>
          <a:graphicData uri="http://schemas.openxmlformats.org/presentationml/2006/ole">
            <mc:AlternateContent xmlns:mc="http://schemas.openxmlformats.org/markup-compatibility/2006">
              <mc:Choice xmlns:v="urn:schemas-microsoft-com:vml" Requires="v">
                <p:oleObj spid="_x0000_s2087" name="Worksheet" r:id="rId8" imgW="6267597" imgH="285881" progId="Excel.Sheet.12">
                  <p:embed/>
                </p:oleObj>
              </mc:Choice>
              <mc:Fallback>
                <p:oleObj name="Worksheet" r:id="rId8" imgW="6267597" imgH="285881" progId="Excel.Sheet.12">
                  <p:embed/>
                  <p:pic>
                    <p:nvPicPr>
                      <p:cNvPr id="0" name=""/>
                      <p:cNvPicPr/>
                      <p:nvPr/>
                    </p:nvPicPr>
                    <p:blipFill>
                      <a:blip r:embed="rId9"/>
                      <a:stretch>
                        <a:fillRect/>
                      </a:stretch>
                    </p:blipFill>
                    <p:spPr>
                      <a:xfrm>
                        <a:off x="698901" y="582382"/>
                        <a:ext cx="7539895" cy="343764"/>
                      </a:xfrm>
                      <a:prstGeom prst="rect">
                        <a:avLst/>
                      </a:prstGeom>
                    </p:spPr>
                  </p:pic>
                </p:oleObj>
              </mc:Fallback>
            </mc:AlternateContent>
          </a:graphicData>
        </a:graphic>
      </p:graphicFrame>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216859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689198542"/>
              </p:ext>
            </p:extLst>
          </p:nvPr>
        </p:nvGraphicFramePr>
        <p:xfrm>
          <a:off x="64232" y="188641"/>
          <a:ext cx="9806348" cy="6645175"/>
        </p:xfrm>
        <a:graphic>
          <a:graphicData uri="http://schemas.openxmlformats.org/drawingml/2006/table">
            <a:tbl>
              <a:tblPr/>
              <a:tblGrid>
                <a:gridCol w="878180">
                  <a:extLst>
                    <a:ext uri="{9D8B030D-6E8A-4147-A177-3AD203B41FA5}">
                      <a16:colId xmlns="" xmlns:a16="http://schemas.microsoft.com/office/drawing/2014/main" val="20000"/>
                    </a:ext>
                  </a:extLst>
                </a:gridCol>
                <a:gridCol w="5362222">
                  <a:extLst>
                    <a:ext uri="{9D8B030D-6E8A-4147-A177-3AD203B41FA5}">
                      <a16:colId xmlns="" xmlns:a16="http://schemas.microsoft.com/office/drawing/2014/main" val="20001"/>
                    </a:ext>
                  </a:extLst>
                </a:gridCol>
                <a:gridCol w="3565946">
                  <a:extLst>
                    <a:ext uri="{9D8B030D-6E8A-4147-A177-3AD203B41FA5}">
                      <a16:colId xmlns="" xmlns:a16="http://schemas.microsoft.com/office/drawing/2014/main" val="20002"/>
                    </a:ext>
                  </a:extLst>
                </a:gridCol>
              </a:tblGrid>
              <a:tr h="306451">
                <a:tc gridSpan="3">
                  <a:txBody>
                    <a:bodyPr/>
                    <a:lstStyle/>
                    <a:p>
                      <a:pPr algn="ctr" fontAlgn="ctr"/>
                      <a:r>
                        <a:rPr lang="nl-BE" sz="2000" b="1" i="0" u="none" strike="noStrike" noProof="0" dirty="0">
                          <a:solidFill>
                            <a:srgbClr val="FFFFFF"/>
                          </a:solidFill>
                          <a:effectLst/>
                          <a:latin typeface="Calibri" panose="020F0502020204030204" pitchFamily="34" charset="0"/>
                        </a:rPr>
                        <a:t>VERANTWOORDELIJKHEDEN EN SANCTIES</a:t>
                      </a:r>
                    </a:p>
                  </a:txBody>
                  <a:tcPr marL="1746" marR="1746" marT="1746"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3F4F"/>
                    </a:solidFill>
                  </a:tcPr>
                </a:tc>
                <a:tc hMerge="1">
                  <a:txBody>
                    <a:bodyPr/>
                    <a:lstStyle/>
                    <a:p>
                      <a:endParaRPr lang="fr-BE"/>
                    </a:p>
                  </a:txBody>
                  <a:tcPr/>
                </a:tc>
                <a:tc hMerge="1">
                  <a:txBody>
                    <a:bodyPr/>
                    <a:lstStyle/>
                    <a:p>
                      <a:endParaRPr lang="fr-BE"/>
                    </a:p>
                  </a:txBody>
                  <a:tcPr/>
                </a:tc>
                <a:extLst>
                  <a:ext uri="{0D108BD9-81ED-4DB2-BD59-A6C34878D82A}">
                    <a16:rowId xmlns="" xmlns:a16="http://schemas.microsoft.com/office/drawing/2014/main" val="10000"/>
                  </a:ext>
                </a:extLst>
              </a:tr>
              <a:tr h="125459">
                <a:tc>
                  <a:txBody>
                    <a:bodyPr/>
                    <a:lstStyle/>
                    <a:p>
                      <a:pPr algn="l" fontAlgn="b"/>
                      <a:endParaRPr lang="nl-BE" sz="100" b="0" i="0" u="none" strike="noStrike" noProof="0">
                        <a:solidFill>
                          <a:srgbClr val="000000"/>
                        </a:solidFill>
                        <a:effectLst/>
                        <a:latin typeface="Calibri" panose="020F0502020204030204" pitchFamily="34" charset="0"/>
                      </a:endParaRPr>
                    </a:p>
                  </a:txBody>
                  <a:tcPr marL="1746" marR="1746" marT="174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nl-BE" sz="100" b="0" i="0" u="none" strike="noStrike" noProof="0" dirty="0">
                        <a:solidFill>
                          <a:srgbClr val="000000"/>
                        </a:solidFill>
                        <a:effectLst/>
                        <a:latin typeface="Calibri" panose="020F0502020204030204" pitchFamily="34" charset="0"/>
                      </a:endParaRPr>
                    </a:p>
                  </a:txBody>
                  <a:tcPr marL="1746" marR="1746" marT="174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nl-BE" sz="700" noProof="0"/>
                    </a:p>
                  </a:txBody>
                  <a:tcPr marL="1746" marR="1746" marT="1746"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63237">
                <a:tc>
                  <a:txBody>
                    <a:bodyPr/>
                    <a:lstStyle/>
                    <a:p>
                      <a:pPr algn="ctr" fontAlgn="ctr"/>
                      <a:r>
                        <a:rPr lang="nl-BE" sz="900" b="1" i="0" u="none" strike="noStrike" noProof="0">
                          <a:solidFill>
                            <a:srgbClr val="FFFFFF"/>
                          </a:solidFill>
                          <a:effectLst/>
                          <a:latin typeface="Calibri" panose="020F0502020204030204" pitchFamily="34" charset="0"/>
                        </a:rPr>
                        <a:t>Sancties</a:t>
                      </a:r>
                    </a:p>
                  </a:txBody>
                  <a:tcPr marL="1746" marR="1746" marT="17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nl-BE" sz="900" b="1" i="0" u="none" strike="noStrike" noProof="0" dirty="0">
                          <a:solidFill>
                            <a:srgbClr val="FFFFFF"/>
                          </a:solidFill>
                          <a:effectLst/>
                          <a:latin typeface="Calibri" panose="020F0502020204030204" pitchFamily="34" charset="0"/>
                        </a:rPr>
                        <a:t>Inbreuk inzake de verantwoordelijkheid van de aangevende aannemer/Bouwdirectie belast met de uitvoering</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nl-BE" sz="900" b="1" i="0" u="none" strike="noStrike" noProof="0">
                          <a:solidFill>
                            <a:srgbClr val="FFFFFF"/>
                          </a:solidFill>
                          <a:effectLst/>
                          <a:latin typeface="Calibri" panose="020F0502020204030204" pitchFamily="34" charset="0"/>
                        </a:rPr>
                        <a:t>Inbreuk inzake de veranwoordelijkheid van de aangevende aannemer/Bouwdirectie belast met de uivoering als werkgever</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 xmlns:a16="http://schemas.microsoft.com/office/drawing/2014/main" val="10002"/>
                  </a:ext>
                </a:extLst>
              </a:tr>
              <a:tr h="473723">
                <a:tc rowSpan="5">
                  <a:txBody>
                    <a:bodyPr/>
                    <a:lstStyle/>
                    <a:p>
                      <a:pPr algn="ctr" fontAlgn="ctr"/>
                      <a:r>
                        <a:rPr lang="nl-BE" sz="900" b="1" i="0" u="none" strike="noStrike" noProof="0">
                          <a:solidFill>
                            <a:srgbClr val="000000"/>
                          </a:solidFill>
                          <a:effectLst/>
                          <a:latin typeface="Calibri" panose="020F0502020204030204" pitchFamily="34" charset="0"/>
                        </a:rPr>
                        <a:t>800 – 8.000 € (strafrechtelijke sanctie) &amp; 400 – 4.000 € (administratieve sanctie)</a:t>
                      </a:r>
                    </a:p>
                  </a:txBody>
                  <a:tcPr marL="1746" marR="1746" marT="17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nl-BE" sz="800" b="0" i="0" u="none" strike="noStrike" noProof="0" dirty="0">
                          <a:solidFill>
                            <a:srgbClr val="000000"/>
                          </a:solidFill>
                          <a:effectLst/>
                          <a:latin typeface="Calibri" panose="020F0502020204030204" pitchFamily="34" charset="0"/>
                        </a:rPr>
                        <a:t>Artikel 31ter = het nalaten van een registratie. Artikel 31quater, § 1, 1ste lid = het nalaten van het ter beschikking stellen van een registratiesysteem aan de aannemers waarop hij een beroep doet, tenzij er onderling werd overeengekomen dat de aannemer een andere gelijkwaardige registratiewijze toepast.</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800" b="0" i="0" u="none" strike="noStrike" noProof="0" dirty="0">
                          <a:solidFill>
                            <a:srgbClr val="000000"/>
                          </a:solidFill>
                          <a:effectLst/>
                          <a:latin typeface="Calibri" panose="020F0502020204030204" pitchFamily="34" charset="0"/>
                        </a:rPr>
                        <a:t>Artikel 31quinquies = elke aannemer die er niet voor zorgt dat de in artikel 31ter, § 2, 1</a:t>
                      </a:r>
                      <a:r>
                        <a:rPr lang="nl-BE" sz="800" b="0" i="0" u="none" strike="noStrike" baseline="30000" noProof="0" dirty="0">
                          <a:solidFill>
                            <a:srgbClr val="000000"/>
                          </a:solidFill>
                          <a:effectLst/>
                          <a:latin typeface="Calibri" panose="020F0502020204030204" pitchFamily="34" charset="0"/>
                        </a:rPr>
                        <a:t>ste</a:t>
                      </a:r>
                      <a:r>
                        <a:rPr lang="nl-BE" sz="800" b="0" i="0" u="none" strike="noStrike" noProof="0" dirty="0">
                          <a:solidFill>
                            <a:srgbClr val="000000"/>
                          </a:solidFill>
                          <a:effectLst/>
                          <a:latin typeface="Calibri" panose="020F0502020204030204" pitchFamily="34" charset="0"/>
                        </a:rPr>
                        <a:t> lid, bedoelde gegevens die betrekking hebben op zijn onderneming, daadwerkelijk en correct worden geregistreerd en doorgestuurd naar de gegevensbank. </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89274">
                <a:tc vMerge="1">
                  <a:txBody>
                    <a:bodyPr/>
                    <a:lstStyle/>
                    <a:p>
                      <a:endParaRPr lang="fr-BE"/>
                    </a:p>
                  </a:txBody>
                  <a:tcPr/>
                </a:tc>
                <a:tc>
                  <a:txBody>
                    <a:bodyPr/>
                    <a:lstStyle/>
                    <a:p>
                      <a:pPr algn="l" fontAlgn="ctr"/>
                      <a:r>
                        <a:rPr lang="nl-BE" sz="800" b="0" i="0" u="none" strike="noStrike" noProof="0" dirty="0">
                          <a:solidFill>
                            <a:srgbClr val="000000"/>
                          </a:solidFill>
                          <a:effectLst/>
                          <a:latin typeface="Calibri" panose="020F0502020204030204" pitchFamily="34" charset="0"/>
                        </a:rPr>
                        <a:t> Artikel 31quater, § 2 = indien de registratie gebeurt via een registratieapparaat op de bouwplaats, en hij laat na het registratieapparaat te leveren, te plaatsen en toe te zien op de goede werking ervan op de bouwplaats. Indien de registratie gebeurt op een andere plaats en hij laat na de nodige maatregelen te treffen opdat deze registratie dezelfde waarborgen biedt als de registratie die gebeurt op de bouwplaats. </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800" b="0" i="0" u="none" strike="noStrike" noProof="0" dirty="0">
                          <a:solidFill>
                            <a:srgbClr val="000000"/>
                          </a:solidFill>
                          <a:effectLst/>
                          <a:latin typeface="Calibri" panose="020F0502020204030204" pitchFamily="34" charset="0"/>
                        </a:rPr>
                        <a:t>Artikel 31sexies, § 2, 1</a:t>
                      </a:r>
                      <a:r>
                        <a:rPr lang="nl-BE" sz="800" b="0" i="0" u="none" strike="noStrike" baseline="30000" noProof="0" dirty="0">
                          <a:solidFill>
                            <a:srgbClr val="000000"/>
                          </a:solidFill>
                          <a:effectLst/>
                          <a:latin typeface="Calibri" panose="020F0502020204030204" pitchFamily="34" charset="0"/>
                        </a:rPr>
                        <a:t>ste</a:t>
                      </a:r>
                      <a:r>
                        <a:rPr lang="nl-BE" sz="800" b="0" i="0" u="none" strike="noStrike" noProof="0" dirty="0">
                          <a:solidFill>
                            <a:srgbClr val="000000"/>
                          </a:solidFill>
                          <a:effectLst/>
                          <a:latin typeface="Calibri" panose="020F0502020204030204" pitchFamily="34" charset="0"/>
                        </a:rPr>
                        <a:t> en 3</a:t>
                      </a:r>
                      <a:r>
                        <a:rPr lang="nl-BE" sz="800" b="0" i="0" u="none" strike="noStrike" baseline="30000" noProof="0" dirty="0">
                          <a:solidFill>
                            <a:srgbClr val="000000"/>
                          </a:solidFill>
                          <a:effectLst/>
                          <a:latin typeface="Calibri" panose="020F0502020204030204" pitchFamily="34" charset="0"/>
                        </a:rPr>
                        <a:t>de</a:t>
                      </a:r>
                      <a:r>
                        <a:rPr lang="nl-BE" sz="800" b="0" i="0" u="none" strike="noStrike" noProof="0" dirty="0">
                          <a:solidFill>
                            <a:srgbClr val="000000"/>
                          </a:solidFill>
                          <a:effectLst/>
                          <a:latin typeface="Calibri" panose="020F0502020204030204" pitchFamily="34" charset="0"/>
                        </a:rPr>
                        <a:t> lid = heeft geen registratiemiddel afgeleverd aan zijn werknemers, dat compatibel is met het op de bouwplaats gebruikte registratieapparaat of heeft geen registratiemiddel afgeleverd voor de andere personen voor dewelke hij de verantwoordelijkheid had dit te doen.</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67392">
                <a:tc vMerge="1">
                  <a:txBody>
                    <a:bodyPr/>
                    <a:lstStyle/>
                    <a:p>
                      <a:endParaRPr lang="fr-BE"/>
                    </a:p>
                  </a:txBody>
                  <a:tcPr/>
                </a:tc>
                <a:tc>
                  <a:txBody>
                    <a:bodyPr/>
                    <a:lstStyle/>
                    <a:p>
                      <a:pPr algn="l" fontAlgn="ctr"/>
                      <a:r>
                        <a:rPr lang="nl-BE" sz="800" b="0" i="0" u="none" strike="noStrike" noProof="0" dirty="0">
                          <a:solidFill>
                            <a:srgbClr val="000000"/>
                          </a:solidFill>
                          <a:effectLst/>
                          <a:latin typeface="Calibri" panose="020F0502020204030204" pitchFamily="34" charset="0"/>
                        </a:rPr>
                        <a:t>Artikel 31sexies, § 3 =  de aannemer heeft niet de nodige maatregelen getroffen opdat de registratie ”op afstand” daadwerkelijk gebeurt en opdat zij dezelfde waarborgen biedt als de registratie die gebeurt op de bouwplaats.</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800" b="0" i="0" u="none" strike="noStrike" noProof="0" dirty="0">
                          <a:solidFill>
                            <a:srgbClr val="000000"/>
                          </a:solidFill>
                          <a:effectLst/>
                          <a:latin typeface="Calibri" panose="020F0502020204030204" pitchFamily="34" charset="0"/>
                        </a:rPr>
                        <a:t>Artikel 31sexies, § 3 = heeft niet de nodige maatregelen getroffen opdat de registratie ”op afstand” daadwerkelijk gebeurt en dezelfde waarborgen biedt als de registratie die gebeurt op de bouwplaats.</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89274">
                <a:tc vMerge="1">
                  <a:txBody>
                    <a:bodyPr/>
                    <a:lstStyle/>
                    <a:p>
                      <a:endParaRPr lang="fr-BE"/>
                    </a:p>
                  </a:txBody>
                  <a:tcPr/>
                </a:tc>
                <a:tc>
                  <a:txBody>
                    <a:bodyPr/>
                    <a:lstStyle/>
                    <a:p>
                      <a:pPr algn="l" fontAlgn="ctr"/>
                      <a:r>
                        <a:rPr lang="nl-BE" sz="800" b="0" i="0" u="none" strike="noStrike" noProof="0" dirty="0">
                          <a:solidFill>
                            <a:srgbClr val="000000"/>
                          </a:solidFill>
                          <a:effectLst/>
                          <a:latin typeface="Calibri" panose="020F0502020204030204" pitchFamily="34" charset="0"/>
                        </a:rPr>
                        <a:t>Artikel 31sexies, § 2, 2</a:t>
                      </a:r>
                      <a:r>
                        <a:rPr lang="nl-BE" sz="800" b="0" i="0" u="none" strike="noStrike" baseline="30000" noProof="0" dirty="0">
                          <a:solidFill>
                            <a:srgbClr val="000000"/>
                          </a:solidFill>
                          <a:effectLst/>
                          <a:latin typeface="Calibri" panose="020F0502020204030204" pitchFamily="34" charset="0"/>
                        </a:rPr>
                        <a:t>de</a:t>
                      </a:r>
                      <a:r>
                        <a:rPr lang="nl-BE" sz="800" b="0" i="0" u="none" strike="noStrike" noProof="0" dirty="0">
                          <a:solidFill>
                            <a:srgbClr val="000000"/>
                          </a:solidFill>
                          <a:effectLst/>
                          <a:latin typeface="Calibri" panose="020F0502020204030204" pitchFamily="34" charset="0"/>
                        </a:rPr>
                        <a:t> en 3</a:t>
                      </a:r>
                      <a:r>
                        <a:rPr lang="nl-BE" sz="800" b="0" i="0" u="none" strike="noStrike" baseline="30000" noProof="0" dirty="0">
                          <a:solidFill>
                            <a:srgbClr val="000000"/>
                          </a:solidFill>
                          <a:effectLst/>
                          <a:latin typeface="Calibri" panose="020F0502020204030204" pitchFamily="34" charset="0"/>
                        </a:rPr>
                        <a:t>de</a:t>
                      </a:r>
                      <a:r>
                        <a:rPr lang="nl-BE" sz="800" b="0" i="0" u="none" strike="noStrike" noProof="0" dirty="0">
                          <a:solidFill>
                            <a:srgbClr val="000000"/>
                          </a:solidFill>
                          <a:effectLst/>
                          <a:latin typeface="Calibri" panose="020F0502020204030204" pitchFamily="34" charset="0"/>
                        </a:rPr>
                        <a:t> lid = de aannemer die een beroep doet op een zelfstandige en aan die zelfstandige geen registratiemiddel aflevert, dat compatibel is met het op de bouwplaats gebruikte registratieapparaat. De koning bepaalt, na advies van de Commissie voor de bescherming van de persoonlijke levenssfeer en bij een besluit vastgesteld na overleg in de Ministerraad, wie verantwoordelijk is voor de aflevering van het registratiemodel voor de andere personen.</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nl-BE" sz="800" b="0" i="0" u="none" strike="noStrike" noProof="0">
                          <a:solidFill>
                            <a:srgbClr val="000000"/>
                          </a:solidFill>
                          <a:effectLst/>
                          <a:latin typeface="Calibri" panose="020F0502020204030204" pitchFamily="34" charset="0"/>
                        </a:rPr>
                        <a:t> </a:t>
                      </a:r>
                    </a:p>
                  </a:txBody>
                  <a:tcPr marL="1746" marR="1746" marT="174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89274">
                <a:tc vMerge="1">
                  <a:txBody>
                    <a:bodyPr/>
                    <a:lstStyle/>
                    <a:p>
                      <a:endParaRPr lang="fr-BE"/>
                    </a:p>
                  </a:txBody>
                  <a:tcPr/>
                </a:tc>
                <a:tc>
                  <a:txBody>
                    <a:bodyPr/>
                    <a:lstStyle/>
                    <a:p>
                      <a:pPr algn="l" fontAlgn="ctr"/>
                      <a:r>
                        <a:rPr lang="nl-BE" sz="800" b="0" i="0" u="none" strike="noStrike" noProof="0" dirty="0">
                          <a:solidFill>
                            <a:srgbClr val="000000"/>
                          </a:solidFill>
                          <a:effectLst/>
                          <a:latin typeface="Calibri" panose="020F0502020204030204" pitchFamily="34" charset="0"/>
                        </a:rPr>
                        <a:t>Artikel 31quinquies = elke aannemer die beroep doet op een onderaannemer en geen maatregelen neemt opdat zijn medecontractant alle gegevens daadwerkelijk en correct registreert en doorstuurt naar de gegevensbank. Elke aannemer die er niet voor zorgt dat elke persoon wordt geregistreerd vooraleer deze in zijn opdracht de bouwplaats betreedt.</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nl-BE" sz="800" b="0" i="0" u="none" strike="noStrike" noProof="0">
                          <a:solidFill>
                            <a:srgbClr val="000000"/>
                          </a:solidFill>
                          <a:effectLst/>
                          <a:latin typeface="Calibri" panose="020F0502020204030204" pitchFamily="34" charset="0"/>
                        </a:rPr>
                        <a:t> </a:t>
                      </a:r>
                    </a:p>
                  </a:txBody>
                  <a:tcPr marL="1746" marR="1746" marT="174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75981">
                <a:tc>
                  <a:txBody>
                    <a:bodyPr/>
                    <a:lstStyle/>
                    <a:p>
                      <a:pPr algn="ctr" fontAlgn="ctr"/>
                      <a:r>
                        <a:rPr lang="nl-BE" sz="900" b="1" i="0" u="none" strike="noStrike" noProof="0">
                          <a:solidFill>
                            <a:srgbClr val="FFFFFF"/>
                          </a:solidFill>
                          <a:effectLst/>
                          <a:latin typeface="Calibri" panose="020F0502020204030204" pitchFamily="34" charset="0"/>
                        </a:rPr>
                        <a:t>Sancties</a:t>
                      </a:r>
                    </a:p>
                  </a:txBody>
                  <a:tcPr marL="1746" marR="1746" marT="17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nl-BE" sz="900" b="1" i="0" u="none" strike="noStrike" noProof="0" dirty="0">
                          <a:solidFill>
                            <a:srgbClr val="FFFFFF"/>
                          </a:solidFill>
                          <a:effectLst/>
                          <a:latin typeface="Calibri" panose="020F0502020204030204" pitchFamily="34" charset="0"/>
                        </a:rPr>
                        <a:t>Inbreuk inzake </a:t>
                      </a:r>
                      <a:r>
                        <a:rPr lang="nl-BE" sz="900" b="1" i="0" u="none" strike="noStrike" noProof="0" dirty="0" err="1">
                          <a:solidFill>
                            <a:srgbClr val="FFFFFF"/>
                          </a:solidFill>
                          <a:effectLst/>
                          <a:latin typeface="Calibri" panose="020F0502020204030204" pitchFamily="34" charset="0"/>
                        </a:rPr>
                        <a:t>veranwoordelijkheid</a:t>
                      </a:r>
                      <a:r>
                        <a:rPr lang="nl-BE" sz="900" b="1" i="0" u="none" strike="noStrike" noProof="0" dirty="0">
                          <a:solidFill>
                            <a:srgbClr val="FFFFFF"/>
                          </a:solidFill>
                          <a:effectLst/>
                          <a:latin typeface="Calibri" panose="020F0502020204030204" pitchFamily="34" charset="0"/>
                        </a:rPr>
                        <a:t> van een aannemer /onderaannemer</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nl-BE" sz="900" b="1" i="0" u="none" strike="noStrike" noProof="0" dirty="0">
                          <a:solidFill>
                            <a:srgbClr val="FFFFFF"/>
                          </a:solidFill>
                          <a:effectLst/>
                          <a:latin typeface="Calibri" panose="020F0502020204030204" pitchFamily="34" charset="0"/>
                        </a:rPr>
                        <a:t>Inbreuk inzake verantwoordelijkheid van een aannemer / onderaannemer als werkgever</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 xmlns:a16="http://schemas.microsoft.com/office/drawing/2014/main" val="10008"/>
                  </a:ext>
                </a:extLst>
              </a:tr>
              <a:tr h="473723">
                <a:tc rowSpan="6">
                  <a:txBody>
                    <a:bodyPr/>
                    <a:lstStyle/>
                    <a:p>
                      <a:pPr algn="ctr" fontAlgn="ctr"/>
                      <a:r>
                        <a:rPr lang="nl-BE" sz="900" b="1" i="0" u="none" strike="noStrike" noProof="0" dirty="0">
                          <a:solidFill>
                            <a:srgbClr val="000000"/>
                          </a:solidFill>
                          <a:effectLst/>
                          <a:latin typeface="Calibri" panose="020F0502020204030204" pitchFamily="34" charset="0"/>
                        </a:rPr>
                        <a:t>800 – 8.000 € (strafrechtelijke sanctie) &amp; 400 – 4.000 € (administratieve sanctie)</a:t>
                      </a:r>
                    </a:p>
                  </a:txBody>
                  <a:tcPr marL="1746" marR="1746" marT="17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nl-BE" sz="800" b="0" i="0" u="none" strike="noStrike" noProof="0" dirty="0">
                          <a:solidFill>
                            <a:srgbClr val="000000"/>
                          </a:solidFill>
                          <a:effectLst/>
                          <a:latin typeface="Calibri" panose="020F0502020204030204" pitchFamily="34" charset="0"/>
                        </a:rPr>
                        <a:t>Artikel 31ter = het nalaten van een registratie.</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800" b="0" i="0" u="none" strike="noStrike" noProof="0" dirty="0">
                          <a:solidFill>
                            <a:srgbClr val="000000"/>
                          </a:solidFill>
                          <a:effectLst/>
                          <a:latin typeface="Calibri" panose="020F0502020204030204" pitchFamily="34" charset="0"/>
                        </a:rPr>
                        <a:t>Artikel 31quinquies = elke onderaannemer die er niet voor zorgt dat de in artikel  31ter, § 2, 1</a:t>
                      </a:r>
                      <a:r>
                        <a:rPr lang="nl-BE" sz="800" b="0" i="0" u="none" strike="noStrike" baseline="30000" noProof="0" dirty="0">
                          <a:solidFill>
                            <a:srgbClr val="000000"/>
                          </a:solidFill>
                          <a:effectLst/>
                          <a:latin typeface="Calibri" panose="020F0502020204030204" pitchFamily="34" charset="0"/>
                        </a:rPr>
                        <a:t>ste</a:t>
                      </a:r>
                      <a:r>
                        <a:rPr lang="nl-BE" sz="800" b="0" i="0" u="none" strike="noStrike" noProof="0" dirty="0">
                          <a:solidFill>
                            <a:srgbClr val="000000"/>
                          </a:solidFill>
                          <a:effectLst/>
                          <a:latin typeface="Calibri" panose="020F0502020204030204" pitchFamily="34" charset="0"/>
                        </a:rPr>
                        <a:t> lid, bedoelde gegevens die betrekking hebben op zijn onderneming, daadwerkelijk en correct worden geregistreerd en doorgestuurd naar de gegevensbank.</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611156">
                <a:tc vMerge="1">
                  <a:txBody>
                    <a:bodyPr/>
                    <a:lstStyle/>
                    <a:p>
                      <a:endParaRPr lang="fr-BE"/>
                    </a:p>
                  </a:txBody>
                  <a:tcPr/>
                </a:tc>
                <a:tc>
                  <a:txBody>
                    <a:bodyPr/>
                    <a:lstStyle/>
                    <a:p>
                      <a:pPr algn="l" fontAlgn="ctr"/>
                      <a:r>
                        <a:rPr lang="nl-BE" sz="800" b="0" i="0" u="none" strike="noStrike" noProof="0" dirty="0">
                          <a:solidFill>
                            <a:srgbClr val="000000"/>
                          </a:solidFill>
                          <a:effectLst/>
                          <a:latin typeface="Calibri" panose="020F0502020204030204" pitchFamily="34" charset="0"/>
                        </a:rPr>
                        <a:t>Artikel 31quater, § 1, 2</a:t>
                      </a:r>
                      <a:r>
                        <a:rPr lang="nl-BE" sz="800" b="0" i="0" u="none" strike="noStrike" baseline="30000" noProof="0" dirty="0">
                          <a:solidFill>
                            <a:srgbClr val="000000"/>
                          </a:solidFill>
                          <a:effectLst/>
                          <a:latin typeface="Calibri" panose="020F0502020204030204" pitchFamily="34" charset="0"/>
                        </a:rPr>
                        <a:t>de</a:t>
                      </a:r>
                      <a:r>
                        <a:rPr lang="nl-BE" sz="800" b="0" i="0" u="none" strike="noStrike" noProof="0" dirty="0">
                          <a:solidFill>
                            <a:srgbClr val="000000"/>
                          </a:solidFill>
                          <a:effectLst/>
                          <a:latin typeface="Calibri" panose="020F0502020204030204" pitchFamily="34" charset="0"/>
                        </a:rPr>
                        <a:t> en 4</a:t>
                      </a:r>
                      <a:r>
                        <a:rPr lang="nl-BE" sz="800" b="0" i="0" u="none" strike="noStrike" baseline="30000" noProof="0" dirty="0">
                          <a:solidFill>
                            <a:srgbClr val="000000"/>
                          </a:solidFill>
                          <a:effectLst/>
                          <a:latin typeface="Calibri" panose="020F0502020204030204" pitchFamily="34" charset="0"/>
                        </a:rPr>
                        <a:t>de</a:t>
                      </a:r>
                      <a:r>
                        <a:rPr lang="nl-BE" sz="800" b="0" i="0" u="none" strike="noStrike" noProof="0" dirty="0">
                          <a:solidFill>
                            <a:srgbClr val="000000"/>
                          </a:solidFill>
                          <a:effectLst/>
                          <a:latin typeface="Calibri" panose="020F0502020204030204" pitchFamily="34" charset="0"/>
                        </a:rPr>
                        <a:t> lid: de onderaannemer heeft het registratiesysteem ter zijner beschikking gesteld door de aannemer-aangever (30bis) belast met de uitvoering, de aannemer, de onderaannemer of de sub-onderaannemer met wie hij een overeenkomst gesloten heeft, niet gebruikt of heeft nagelaten de registratiewijze, bedoeld in artikel 31ter, § 1, 1</a:t>
                      </a:r>
                      <a:r>
                        <a:rPr lang="nl-BE" sz="800" b="0" i="0" u="none" strike="noStrike" baseline="30000" noProof="0" dirty="0">
                          <a:solidFill>
                            <a:srgbClr val="000000"/>
                          </a:solidFill>
                          <a:effectLst/>
                          <a:latin typeface="Calibri" panose="020F0502020204030204" pitchFamily="34" charset="0"/>
                        </a:rPr>
                        <a:t>ste</a:t>
                      </a:r>
                      <a:r>
                        <a:rPr lang="nl-BE" sz="800" b="0" i="0" u="none" strike="noStrike" noProof="0" dirty="0">
                          <a:solidFill>
                            <a:srgbClr val="000000"/>
                          </a:solidFill>
                          <a:effectLst/>
                          <a:latin typeface="Calibri" panose="020F0502020204030204" pitchFamily="34" charset="0"/>
                        </a:rPr>
                        <a:t> en 2</a:t>
                      </a:r>
                      <a:r>
                        <a:rPr lang="nl-BE" sz="800" b="0" i="0" u="none" strike="noStrike" baseline="30000" noProof="0" dirty="0">
                          <a:solidFill>
                            <a:srgbClr val="000000"/>
                          </a:solidFill>
                          <a:effectLst/>
                          <a:latin typeface="Calibri" panose="020F0502020204030204" pitchFamily="34" charset="0"/>
                        </a:rPr>
                        <a:t>de</a:t>
                      </a:r>
                      <a:r>
                        <a:rPr lang="nl-BE" sz="800" b="0" i="0" u="none" strike="noStrike" noProof="0" dirty="0">
                          <a:solidFill>
                            <a:srgbClr val="000000"/>
                          </a:solidFill>
                          <a:effectLst/>
                          <a:latin typeface="Calibri" panose="020F0502020204030204" pitchFamily="34" charset="0"/>
                        </a:rPr>
                        <a:t> lid toe te passen.</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800" b="0" i="0" u="none" strike="noStrike" noProof="0" dirty="0">
                          <a:solidFill>
                            <a:srgbClr val="000000"/>
                          </a:solidFill>
                          <a:effectLst/>
                          <a:latin typeface="Calibri" panose="020F0502020204030204" pitchFamily="34" charset="0"/>
                        </a:rPr>
                        <a:t>Artikel 31sexies, § 2, 1</a:t>
                      </a:r>
                      <a:r>
                        <a:rPr lang="nl-BE" sz="800" b="0" i="0" u="none" strike="noStrike" baseline="30000" noProof="0" dirty="0">
                          <a:solidFill>
                            <a:srgbClr val="000000"/>
                          </a:solidFill>
                          <a:effectLst/>
                          <a:latin typeface="Calibri" panose="020F0502020204030204" pitchFamily="34" charset="0"/>
                        </a:rPr>
                        <a:t>ste</a:t>
                      </a:r>
                      <a:r>
                        <a:rPr lang="nl-BE" sz="800" b="0" i="0" u="none" strike="noStrike" noProof="0" dirty="0">
                          <a:solidFill>
                            <a:srgbClr val="000000"/>
                          </a:solidFill>
                          <a:effectLst/>
                          <a:latin typeface="Calibri" panose="020F0502020204030204" pitchFamily="34" charset="0"/>
                        </a:rPr>
                        <a:t> en 3</a:t>
                      </a:r>
                      <a:r>
                        <a:rPr lang="nl-BE" sz="800" b="0" i="0" u="none" strike="noStrike" baseline="30000" noProof="0" dirty="0">
                          <a:solidFill>
                            <a:srgbClr val="000000"/>
                          </a:solidFill>
                          <a:effectLst/>
                          <a:latin typeface="Calibri" panose="020F0502020204030204" pitchFamily="34" charset="0"/>
                        </a:rPr>
                        <a:t>de</a:t>
                      </a:r>
                      <a:r>
                        <a:rPr lang="nl-BE" sz="800" b="0" i="0" u="none" strike="noStrike" noProof="0" dirty="0">
                          <a:solidFill>
                            <a:srgbClr val="000000"/>
                          </a:solidFill>
                          <a:effectLst/>
                          <a:latin typeface="Calibri" panose="020F0502020204030204" pitchFamily="34" charset="0"/>
                        </a:rPr>
                        <a:t> lid = de onderaannemer heeft geen registratiemiddel afgeleverd aan zijn werknemers, dat compatibel is met het op bouwplaats gebruikte registratieapparaat of heeft geen registratiemiddel afgeleverd voor de andere personen voor dewelke hij de verantwoordelijkheid had dit te doen.</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489274">
                <a:tc vMerge="1">
                  <a:txBody>
                    <a:bodyPr/>
                    <a:lstStyle/>
                    <a:p>
                      <a:endParaRPr lang="fr-BE"/>
                    </a:p>
                  </a:txBody>
                  <a:tcPr/>
                </a:tc>
                <a:tc>
                  <a:txBody>
                    <a:bodyPr/>
                    <a:lstStyle/>
                    <a:p>
                      <a:pPr algn="l" fontAlgn="ctr"/>
                      <a:r>
                        <a:rPr lang="nl-BE" sz="800" b="0" i="0" u="none" strike="noStrike" noProof="0" dirty="0">
                          <a:solidFill>
                            <a:srgbClr val="000000"/>
                          </a:solidFill>
                          <a:effectLst/>
                          <a:latin typeface="Calibri" panose="020F0502020204030204" pitchFamily="34" charset="0"/>
                        </a:rPr>
                        <a:t>Artikel 31quater, § 2 = indien de registratie gebeurt via een registratieapparaat op de bouwplaats, heeft de onderaannemer nagelaten het registratieapparaat te leveren te plaatsen en toe te zien op de goede werking ervan op de bouwplaats. Indien de registratie gebeurt op een andere plaats en hij heeft nagelaten de nodige maatregelen te treffen opdat deze registratie dezelfde waarborgen biedt als de registratie die gebeurt op de bouwplaats.</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800" b="0" i="0" u="none" strike="noStrike" noProof="0" dirty="0">
                          <a:solidFill>
                            <a:srgbClr val="000000"/>
                          </a:solidFill>
                          <a:effectLst/>
                          <a:latin typeface="Calibri" panose="020F0502020204030204" pitchFamily="34" charset="0"/>
                        </a:rPr>
                        <a:t>Artikel 31sexies, § 3 = de onderaannemer heeft niet de nodige maatregelen getroffen opdat de registratie “op afstand” daadwerkelijk gebeurt en dezelfde waarborgen biedt als de registratie die gebeurt op </a:t>
                      </a:r>
                      <a:r>
                        <a:rPr lang="nl-BE" sz="800" b="0" i="0" u="none" strike="noStrike" noProof="0">
                          <a:solidFill>
                            <a:srgbClr val="000000"/>
                          </a:solidFill>
                          <a:effectLst/>
                          <a:latin typeface="Calibri" panose="020F0502020204030204" pitchFamily="34" charset="0"/>
                        </a:rPr>
                        <a:t>de bouwplaats.</a:t>
                      </a:r>
                      <a:endParaRPr lang="nl-BE" sz="800" b="0" i="0" u="none" strike="noStrike" noProof="0" dirty="0">
                        <a:solidFill>
                          <a:srgbClr val="000000"/>
                        </a:solidFill>
                        <a:effectLst/>
                        <a:latin typeface="Calibri" panose="020F0502020204030204" pitchFamily="34" charset="0"/>
                      </a:endParaRP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489274">
                <a:tc vMerge="1">
                  <a:txBody>
                    <a:bodyPr/>
                    <a:lstStyle/>
                    <a:p>
                      <a:endParaRPr lang="fr-BE"/>
                    </a:p>
                  </a:txBody>
                  <a:tcPr/>
                </a:tc>
                <a:tc>
                  <a:txBody>
                    <a:bodyPr/>
                    <a:lstStyle/>
                    <a:p>
                      <a:pPr algn="l" fontAlgn="ctr"/>
                      <a:r>
                        <a:rPr lang="nl-BE" sz="800" b="0" i="0" u="none" strike="noStrike" noProof="0" dirty="0">
                          <a:solidFill>
                            <a:srgbClr val="000000"/>
                          </a:solidFill>
                          <a:effectLst/>
                          <a:latin typeface="Calibri" panose="020F0502020204030204" pitchFamily="34" charset="0"/>
                        </a:rPr>
                        <a:t>Artikel 31sexies, § 2, 2</a:t>
                      </a:r>
                      <a:r>
                        <a:rPr lang="nl-BE" sz="800" b="0" i="0" u="none" strike="noStrike" baseline="30000" noProof="0" dirty="0">
                          <a:solidFill>
                            <a:srgbClr val="000000"/>
                          </a:solidFill>
                          <a:effectLst/>
                          <a:latin typeface="Calibri" panose="020F0502020204030204" pitchFamily="34" charset="0"/>
                        </a:rPr>
                        <a:t>de</a:t>
                      </a:r>
                      <a:r>
                        <a:rPr lang="nl-BE" sz="800" b="0" i="0" u="none" strike="noStrike" noProof="0" dirty="0">
                          <a:solidFill>
                            <a:srgbClr val="000000"/>
                          </a:solidFill>
                          <a:effectLst/>
                          <a:latin typeface="Calibri" panose="020F0502020204030204" pitchFamily="34" charset="0"/>
                        </a:rPr>
                        <a:t> en 3</a:t>
                      </a:r>
                      <a:r>
                        <a:rPr lang="nl-BE" sz="800" b="0" i="0" u="none" strike="noStrike" baseline="30000" noProof="0" dirty="0">
                          <a:solidFill>
                            <a:srgbClr val="000000"/>
                          </a:solidFill>
                          <a:effectLst/>
                          <a:latin typeface="Calibri" panose="020F0502020204030204" pitchFamily="34" charset="0"/>
                        </a:rPr>
                        <a:t>de</a:t>
                      </a:r>
                      <a:r>
                        <a:rPr lang="nl-BE" sz="800" b="0" i="0" u="none" strike="noStrike" noProof="0" dirty="0">
                          <a:solidFill>
                            <a:srgbClr val="000000"/>
                          </a:solidFill>
                          <a:effectLst/>
                          <a:latin typeface="Calibri" panose="020F0502020204030204" pitchFamily="34" charset="0"/>
                        </a:rPr>
                        <a:t> lid = de onderaannemer die een beroep doet op een zelfstandige en aan die zelfstandige geen registratiemiddel aflevert, dat compatibel is met het op de bouwplaats gebruikte registratieapparaat. De koning bepaalt, na advies van de Commissie voor de bescherming van de persoonlijke levenssfeer en bij een besluit vastgesteld na overleg in de Ministerraad, wie verantwoordelijk is voor de aflevering van het registratiemiddel voor de andere personen.</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800" b="0" i="0" u="none" strike="noStrike" noProof="0">
                          <a:solidFill>
                            <a:srgbClr val="000000"/>
                          </a:solidFill>
                          <a:effectLst/>
                          <a:latin typeface="Calibri" panose="020F0502020204030204" pitchFamily="34" charset="0"/>
                        </a:rPr>
                        <a:t> </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45510">
                <a:tc vMerge="1">
                  <a:txBody>
                    <a:bodyPr/>
                    <a:lstStyle/>
                    <a:p>
                      <a:endParaRPr lang="fr-BE"/>
                    </a:p>
                  </a:txBody>
                  <a:tcPr/>
                </a:tc>
                <a:tc>
                  <a:txBody>
                    <a:bodyPr/>
                    <a:lstStyle/>
                    <a:p>
                      <a:pPr algn="l" fontAlgn="ctr"/>
                      <a:r>
                        <a:rPr lang="nl-BE" sz="800" b="0" i="0" u="none" strike="noStrike" noProof="0" dirty="0">
                          <a:solidFill>
                            <a:srgbClr val="000000"/>
                          </a:solidFill>
                          <a:effectLst/>
                          <a:latin typeface="Calibri" panose="020F0502020204030204" pitchFamily="34" charset="0"/>
                        </a:rPr>
                        <a:t>Artikel 31sexies, § 3 = de onderaannemer heeft niet de nodige maatregelen genomen opdat de registratie “op afstand” daadwerkelijk gebeurt en opdat zij dezelfde waarborgen biedt als de registratie die gebeurt op de bouwplaats.</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nl-BE" sz="800" b="0" i="0" u="none" strike="noStrike" noProof="0" dirty="0">
                          <a:solidFill>
                            <a:srgbClr val="000000"/>
                          </a:solidFill>
                          <a:effectLst/>
                          <a:latin typeface="Calibri" panose="020F0502020204030204" pitchFamily="34" charset="0"/>
                        </a:rPr>
                        <a:t> </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387360">
                <a:tc vMerge="1">
                  <a:txBody>
                    <a:bodyPr/>
                    <a:lstStyle/>
                    <a:p>
                      <a:endParaRPr lang="fr-BE"/>
                    </a:p>
                  </a:txBody>
                  <a:tcPr/>
                </a:tc>
                <a:tc>
                  <a:txBody>
                    <a:bodyPr/>
                    <a:lstStyle/>
                    <a:p>
                      <a:pPr algn="l" fontAlgn="ctr"/>
                      <a:r>
                        <a:rPr lang="nl-BE" sz="800" b="0" i="0" u="none" strike="noStrike" noProof="0" dirty="0">
                          <a:solidFill>
                            <a:srgbClr val="000000"/>
                          </a:solidFill>
                          <a:effectLst/>
                          <a:latin typeface="Calibri" panose="020F0502020204030204" pitchFamily="34" charset="0"/>
                        </a:rPr>
                        <a:t>Artikel 31quinquies = elke onderaannemer die beroep doet op een onderaannemer en geen maatregelen neemt opdat zijn medecontractant alle gegevens daadwerkelijk en correct registreert en doorstuurt naar de gegevensbank. Elke onderaannemer die er niet voor zorgt dat elke persoon wordt geregistreerd vooraleer deze in zijn opdracht de bouwplaats betreedt,</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nl-BE" sz="800" b="0" i="0" u="none" strike="noStrike" noProof="0">
                          <a:solidFill>
                            <a:srgbClr val="000000"/>
                          </a:solidFill>
                          <a:effectLst/>
                          <a:latin typeface="Calibri" panose="020F0502020204030204" pitchFamily="34" charset="0"/>
                        </a:rPr>
                        <a:t> </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138863">
                <a:tc>
                  <a:txBody>
                    <a:bodyPr/>
                    <a:lstStyle/>
                    <a:p>
                      <a:pPr algn="ctr" fontAlgn="ctr"/>
                      <a:r>
                        <a:rPr lang="nl-BE" sz="900" b="1" i="0" u="none" strike="noStrike" noProof="0" dirty="0">
                          <a:solidFill>
                            <a:srgbClr val="FFFFFF"/>
                          </a:solidFill>
                          <a:effectLst/>
                          <a:latin typeface="Calibri" panose="020F0502020204030204" pitchFamily="34" charset="0"/>
                        </a:rPr>
                        <a:t>Sancties</a:t>
                      </a:r>
                    </a:p>
                  </a:txBody>
                  <a:tcPr marL="1746" marR="1746" marT="17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gridSpan="2">
                  <a:txBody>
                    <a:bodyPr/>
                    <a:lstStyle/>
                    <a:p>
                      <a:pPr algn="ctr" fontAlgn="ctr"/>
                      <a:r>
                        <a:rPr lang="nl-BE" sz="900" b="1" i="0" u="none" strike="noStrike" noProof="0" dirty="0">
                          <a:solidFill>
                            <a:srgbClr val="FFFFFF"/>
                          </a:solidFill>
                          <a:effectLst/>
                          <a:latin typeface="Calibri" panose="020F0502020204030204" pitchFamily="34" charset="0"/>
                        </a:rPr>
                        <a:t>Inbreuk inzake de verantwoordelijkheid van de werknemer</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fr-BE"/>
                    </a:p>
                  </a:txBody>
                  <a:tcPr/>
                </a:tc>
                <a:extLst>
                  <a:ext uri="{0D108BD9-81ED-4DB2-BD59-A6C34878D82A}">
                    <a16:rowId xmlns="" xmlns:a16="http://schemas.microsoft.com/office/drawing/2014/main" val="10015"/>
                  </a:ext>
                </a:extLst>
              </a:tr>
              <a:tr h="413097">
                <a:tc>
                  <a:txBody>
                    <a:bodyPr/>
                    <a:lstStyle/>
                    <a:p>
                      <a:pPr algn="ctr" fontAlgn="ctr"/>
                      <a:r>
                        <a:rPr lang="nl-BE" sz="900" b="1" i="0" u="none" strike="noStrike" noProof="0" dirty="0">
                          <a:solidFill>
                            <a:srgbClr val="000000"/>
                          </a:solidFill>
                          <a:effectLst/>
                          <a:latin typeface="Calibri" panose="020F0502020204030204" pitchFamily="34" charset="0"/>
                        </a:rPr>
                        <a:t>80 – 800 € (administratieve boete)</a:t>
                      </a:r>
                    </a:p>
                  </a:txBody>
                  <a:tcPr marL="1746" marR="1746" marT="174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nl-BE" sz="800" b="0" i="0" u="none" strike="noStrike" noProof="0" dirty="0">
                          <a:solidFill>
                            <a:srgbClr val="000000"/>
                          </a:solidFill>
                          <a:effectLst/>
                          <a:latin typeface="Calibri" panose="020F0502020204030204" pitchFamily="34" charset="0"/>
                        </a:rPr>
                        <a:t>Met een sanctie van niveau 1, wordt bestraft elke persoon (werknemer of andere persoon die de verplichting heeft zich te registreren) die zich, in strijd met artikel 31sexies, § 1, van de voornoemde wet van 4 augustus 1996, aanbiedt op een bouwplaats en zijn aanwezigheid niet onmiddellijk en dagelijks registreert op deze plaats.</a:t>
                      </a:r>
                    </a:p>
                  </a:txBody>
                  <a:tcPr marL="1746" marR="1746" marT="17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nl-BE" sz="800" b="0" i="0" u="none" strike="noStrike" noProof="0" dirty="0">
                          <a:solidFill>
                            <a:srgbClr val="000000"/>
                          </a:solidFill>
                          <a:effectLst/>
                          <a:latin typeface="Calibri" panose="020F0502020204030204" pitchFamily="34" charset="0"/>
                        </a:rPr>
                        <a:t> </a:t>
                      </a:r>
                    </a:p>
                  </a:txBody>
                  <a:tcPr marL="1746" marR="1746" marT="174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bl>
          </a:graphicData>
        </a:graphic>
      </p:graphicFrame>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5" name="Image 279">
            <a:extLst>
              <a:ext uri="{FF2B5EF4-FFF2-40B4-BE49-F238E27FC236}">
                <a16:creationId xmlns:a16="http://schemas.microsoft.com/office/drawing/2014/main" xmlns="" id="{3EE30966-CEB0-4C38-9983-56B7D7292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2886679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377704" y="1270722"/>
            <a:ext cx="7535736" cy="45108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fr-BE" sz="2400" dirty="0" smtClean="0">
                <a:solidFill>
                  <a:srgbClr val="EEECE1"/>
                </a:solidFill>
              </a:rPr>
              <a:t>	</a:t>
            </a:r>
            <a:r>
              <a:rPr lang="fr-BE" sz="3600" dirty="0" err="1" smtClean="0">
                <a:solidFill>
                  <a:srgbClr val="FF0000"/>
                </a:solidFill>
              </a:rPr>
              <a:t>Reglementering</a:t>
            </a:r>
            <a:endParaRPr lang="fr-BE" sz="3600" dirty="0" smtClean="0">
              <a:solidFill>
                <a:srgbClr val="FF0000"/>
              </a:solidFill>
            </a:endParaRPr>
          </a:p>
          <a:p>
            <a:pPr marL="0" indent="0">
              <a:buFont typeface="Arial" panose="020B0604020202020204" pitchFamily="34" charset="0"/>
              <a:buNone/>
            </a:pPr>
            <a:endParaRPr lang="fr-FR" sz="2000" dirty="0" smtClean="0">
              <a:solidFill>
                <a:prstClr val="white">
                  <a:lumMod val="10000"/>
                </a:prstClr>
              </a:solidFill>
              <a:ea typeface="Calibri"/>
              <a:cs typeface="Times New Roman"/>
            </a:endParaRPr>
          </a:p>
          <a:p>
            <a:pPr marL="0" indent="0">
              <a:buNone/>
            </a:pPr>
            <a:r>
              <a:rPr lang="nl-NL" sz="2000" dirty="0">
                <a:solidFill>
                  <a:schemeClr val="bg1">
                    <a:lumMod val="10000"/>
                  </a:schemeClr>
                </a:solidFill>
                <a:ea typeface="Calibri"/>
                <a:cs typeface="Times New Roman"/>
              </a:rPr>
              <a:t>Elke (sub-)onderaannemer is wettelijk verplicht om voor alle werkprestaties die in België verricht worden de </a:t>
            </a:r>
            <a:r>
              <a:rPr lang="nl-NL" sz="2000" u="sng" dirty="0">
                <a:solidFill>
                  <a:schemeClr val="bg1">
                    <a:lumMod val="10000"/>
                  </a:schemeClr>
                </a:solidFill>
                <a:ea typeface="Calibri"/>
                <a:cs typeface="Times New Roman"/>
              </a:rPr>
              <a:t>arbeids</a:t>
            </a:r>
            <a:r>
              <a:rPr lang="nl-NL" sz="2000" dirty="0">
                <a:solidFill>
                  <a:schemeClr val="bg1">
                    <a:lumMod val="10000"/>
                  </a:schemeClr>
                </a:solidFill>
                <a:ea typeface="Calibri"/>
                <a:cs typeface="Times New Roman"/>
              </a:rPr>
              <a:t>-, </a:t>
            </a:r>
            <a:r>
              <a:rPr lang="nl-NL" sz="2000" u="sng" dirty="0">
                <a:solidFill>
                  <a:schemeClr val="bg1">
                    <a:lumMod val="10000"/>
                  </a:schemeClr>
                </a:solidFill>
                <a:ea typeface="Calibri"/>
                <a:cs typeface="Times New Roman"/>
              </a:rPr>
              <a:t>loon</a:t>
            </a:r>
            <a:r>
              <a:rPr lang="nl-NL" sz="2000" dirty="0">
                <a:solidFill>
                  <a:schemeClr val="bg1">
                    <a:lumMod val="10000"/>
                  </a:schemeClr>
                </a:solidFill>
                <a:ea typeface="Calibri"/>
                <a:cs typeface="Times New Roman"/>
              </a:rPr>
              <a:t>- en </a:t>
            </a:r>
            <a:r>
              <a:rPr lang="nl-NL" sz="2000" u="sng" dirty="0">
                <a:solidFill>
                  <a:schemeClr val="bg1">
                    <a:lumMod val="10000"/>
                  </a:schemeClr>
                </a:solidFill>
                <a:ea typeface="Calibri"/>
                <a:cs typeface="Times New Roman"/>
              </a:rPr>
              <a:t>tewerkstelling</a:t>
            </a:r>
            <a:r>
              <a:rPr lang="nl-NL" sz="2000" dirty="0">
                <a:solidFill>
                  <a:schemeClr val="bg1">
                    <a:lumMod val="10000"/>
                  </a:schemeClr>
                </a:solidFill>
                <a:ea typeface="Calibri"/>
                <a:cs typeface="Times New Roman"/>
              </a:rPr>
              <a:t>svoorwaarden na te leven die in België gelden en dit vanaf de eerste dag van detachering in België (voor buitenlanders) of tewerkstelling voor Belgen</a:t>
            </a:r>
            <a:r>
              <a:rPr lang="fr-FR" sz="2000" dirty="0" smtClean="0">
                <a:solidFill>
                  <a:prstClr val="white">
                    <a:lumMod val="10000"/>
                  </a:prstClr>
                </a:solidFill>
                <a:ea typeface="Calibri"/>
                <a:cs typeface="Times New Roman"/>
              </a:rPr>
              <a:t>.</a:t>
            </a:r>
            <a:r>
              <a:rPr lang="fr-FR" sz="2000" dirty="0">
                <a:solidFill>
                  <a:prstClr val="white">
                    <a:lumMod val="10000"/>
                  </a:prstClr>
                </a:solidFill>
                <a:ea typeface="Calibri"/>
                <a:cs typeface="Times New Roman"/>
              </a:rPr>
              <a:t/>
            </a:r>
            <a:br>
              <a:rPr lang="fr-FR" sz="2000" dirty="0">
                <a:solidFill>
                  <a:prstClr val="white">
                    <a:lumMod val="10000"/>
                  </a:prstClr>
                </a:solidFill>
                <a:ea typeface="Calibri"/>
                <a:cs typeface="Times New Roman"/>
              </a:rPr>
            </a:br>
            <a:endParaRPr lang="fr-BE" sz="2000" dirty="0" smtClean="0">
              <a:solidFill>
                <a:prstClr val="black"/>
              </a:solidFill>
            </a:endParaRPr>
          </a:p>
          <a:p>
            <a:pPr marL="514350" indent="-457200">
              <a:buFont typeface="Wingdings" panose="05000000000000000000" pitchFamily="2" charset="2"/>
              <a:buChar char="q"/>
            </a:pPr>
            <a:r>
              <a:rPr lang="nl-NL" sz="2400" dirty="0">
                <a:solidFill>
                  <a:schemeClr val="bg1">
                    <a:lumMod val="10000"/>
                  </a:schemeClr>
                </a:solidFill>
                <a:ea typeface="Calibri"/>
                <a:cs typeface="Times New Roman"/>
              </a:rPr>
              <a:t>Lonen en algemene arbeidsvoorwaarden</a:t>
            </a:r>
            <a:endParaRPr lang="fr-FR" sz="2400" dirty="0" smtClean="0">
              <a:solidFill>
                <a:prstClr val="white">
                  <a:lumMod val="10000"/>
                </a:prstClr>
              </a:solidFill>
              <a:ea typeface="Calibri"/>
              <a:cs typeface="Times New Roman"/>
            </a:endParaRPr>
          </a:p>
          <a:p>
            <a:pPr marL="57150" indent="0">
              <a:buNone/>
            </a:pPr>
            <a:r>
              <a:rPr lang="nl-NL" sz="2000" dirty="0">
                <a:solidFill>
                  <a:schemeClr val="bg1">
                    <a:lumMod val="10000"/>
                  </a:schemeClr>
                </a:solidFill>
                <a:ea typeface="Calibri"/>
                <a:cs typeface="Times New Roman"/>
              </a:rPr>
              <a:t>Maximale arbeidsduur en minimale </a:t>
            </a:r>
            <a:r>
              <a:rPr lang="nl-NL" sz="2000" dirty="0" smtClean="0">
                <a:solidFill>
                  <a:schemeClr val="bg1">
                    <a:lumMod val="10000"/>
                  </a:schemeClr>
                </a:solidFill>
                <a:ea typeface="Calibri"/>
                <a:cs typeface="Times New Roman"/>
              </a:rPr>
              <a:t>rusttijden</a:t>
            </a:r>
            <a:endParaRPr lang="fr-FR" sz="2000" dirty="0">
              <a:solidFill>
                <a:prstClr val="white">
                  <a:lumMod val="10000"/>
                </a:prstClr>
              </a:solidFill>
              <a:ea typeface="Calibri"/>
              <a:cs typeface="Times New Roman"/>
            </a:endParaRPr>
          </a:p>
          <a:p>
            <a:pPr marL="57150" indent="0">
              <a:buNone/>
            </a:pPr>
            <a:r>
              <a:rPr lang="nl-NL" sz="2000" dirty="0" smtClean="0">
                <a:solidFill>
                  <a:schemeClr val="bg1">
                    <a:lumMod val="10000"/>
                  </a:schemeClr>
                </a:solidFill>
                <a:ea typeface="Calibri"/>
                <a:cs typeface="Times New Roman"/>
              </a:rPr>
              <a:t>Basisprincipe: 8 u/dag en 40 u/week</a:t>
            </a:r>
          </a:p>
          <a:p>
            <a:pPr marL="57150" indent="0">
              <a:buNone/>
            </a:pPr>
            <a:r>
              <a:rPr lang="nl-NL" sz="2000" dirty="0" smtClean="0">
                <a:solidFill>
                  <a:schemeClr val="bg1">
                    <a:lumMod val="10000"/>
                  </a:schemeClr>
                </a:solidFill>
                <a:ea typeface="Calibri"/>
                <a:cs typeface="Times New Roman"/>
              </a:rPr>
              <a:t>Afwijkingen mogelijk</a:t>
            </a:r>
            <a:r>
              <a:rPr lang="fr-FR" sz="2000" dirty="0">
                <a:solidFill>
                  <a:prstClr val="white">
                    <a:lumMod val="10000"/>
                  </a:prstClr>
                </a:solidFill>
                <a:ea typeface="Calibri"/>
                <a:cs typeface="Times New Roman"/>
              </a:rPr>
              <a:t/>
            </a:r>
            <a:br>
              <a:rPr lang="fr-FR" sz="2000" dirty="0">
                <a:solidFill>
                  <a:prstClr val="white">
                    <a:lumMod val="10000"/>
                  </a:prstClr>
                </a:solidFill>
                <a:ea typeface="Calibri"/>
                <a:cs typeface="Times New Roman"/>
              </a:rPr>
            </a:br>
            <a:endParaRPr lang="fr-BE" sz="2000" dirty="0">
              <a:solidFill>
                <a:prstClr val="white">
                  <a:lumMod val="10000"/>
                </a:prstClr>
              </a:solidFill>
              <a:ea typeface="Calibri"/>
              <a:cs typeface="Times New Roman"/>
            </a:endParaRPr>
          </a:p>
        </p:txBody>
      </p:sp>
      <p:sp>
        <p:nvSpPr>
          <p:cNvPr id="5"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Image 279">
            <a:extLst>
              <a:ext uri="{FF2B5EF4-FFF2-40B4-BE49-F238E27FC236}">
                <a16:creationId xmlns:a16="http://schemas.microsoft.com/office/drawing/2014/main" xmlns="" id="{3EE30966-CEB0-4C38-9983-56B7D7292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33032228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146860" y="1270722"/>
            <a:ext cx="8126620" cy="506133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fr-BE" sz="3600" dirty="0" err="1" smtClean="0">
                <a:solidFill>
                  <a:srgbClr val="FF0000"/>
                </a:solidFill>
              </a:rPr>
              <a:t>Reglementering</a:t>
            </a:r>
            <a:r>
              <a:rPr lang="fr-BE" sz="3600" dirty="0" smtClean="0">
                <a:solidFill>
                  <a:srgbClr val="FF0000"/>
                </a:solidFill>
              </a:rPr>
              <a:t> 2</a:t>
            </a:r>
          </a:p>
          <a:p>
            <a:pPr marL="0" indent="0">
              <a:buFont typeface="Arial" panose="020B0604020202020204" pitchFamily="34" charset="0"/>
              <a:buNone/>
            </a:pPr>
            <a:endParaRPr lang="fr-FR" sz="2000" dirty="0" smtClean="0">
              <a:solidFill>
                <a:prstClr val="white">
                  <a:lumMod val="10000"/>
                </a:prstClr>
              </a:solidFill>
              <a:ea typeface="Calibri"/>
              <a:cs typeface="Times New Roman"/>
            </a:endParaRPr>
          </a:p>
          <a:p>
            <a:pPr>
              <a:buFont typeface="Wingdings" panose="05000000000000000000" pitchFamily="2" charset="2"/>
              <a:buChar char="q"/>
            </a:pPr>
            <a:r>
              <a:rPr lang="fr-FR" sz="2400" dirty="0">
                <a:solidFill>
                  <a:schemeClr val="bg1">
                    <a:lumMod val="10000"/>
                  </a:schemeClr>
                </a:solidFill>
                <a:ea typeface="Calibri"/>
                <a:cs typeface="Times New Roman"/>
              </a:rPr>
              <a:t>Minimum </a:t>
            </a:r>
            <a:r>
              <a:rPr lang="fr-FR" sz="2400" dirty="0" err="1">
                <a:solidFill>
                  <a:schemeClr val="bg1">
                    <a:lumMod val="10000"/>
                  </a:schemeClr>
                </a:solidFill>
                <a:ea typeface="Calibri"/>
                <a:cs typeface="Times New Roman"/>
              </a:rPr>
              <a:t>aantal</a:t>
            </a:r>
            <a:r>
              <a:rPr lang="fr-FR" sz="2400" dirty="0">
                <a:solidFill>
                  <a:schemeClr val="bg1">
                    <a:lumMod val="10000"/>
                  </a:schemeClr>
                </a:solidFill>
                <a:ea typeface="Calibri"/>
                <a:cs typeface="Times New Roman"/>
              </a:rPr>
              <a:t> </a:t>
            </a:r>
            <a:r>
              <a:rPr lang="fr-FR" sz="2400" dirty="0" err="1">
                <a:solidFill>
                  <a:schemeClr val="bg1">
                    <a:lumMod val="10000"/>
                  </a:schemeClr>
                </a:solidFill>
                <a:ea typeface="Calibri"/>
                <a:cs typeface="Times New Roman"/>
              </a:rPr>
              <a:t>betaalde</a:t>
            </a:r>
            <a:r>
              <a:rPr lang="fr-FR" sz="2400" dirty="0">
                <a:solidFill>
                  <a:schemeClr val="bg1">
                    <a:lumMod val="10000"/>
                  </a:schemeClr>
                </a:solidFill>
                <a:ea typeface="Calibri"/>
                <a:cs typeface="Times New Roman"/>
              </a:rPr>
              <a:t> </a:t>
            </a:r>
            <a:r>
              <a:rPr lang="fr-FR" sz="2400" dirty="0" err="1">
                <a:solidFill>
                  <a:schemeClr val="bg1">
                    <a:lumMod val="10000"/>
                  </a:schemeClr>
                </a:solidFill>
                <a:ea typeface="Calibri"/>
                <a:cs typeface="Times New Roman"/>
              </a:rPr>
              <a:t>vakantiedagen</a:t>
            </a:r>
            <a:r>
              <a:rPr lang="fr-FR" sz="2400" dirty="0">
                <a:solidFill>
                  <a:prstClr val="white">
                    <a:lumMod val="10000"/>
                  </a:prstClr>
                </a:solidFill>
                <a:ea typeface="Calibri"/>
                <a:cs typeface="Times New Roman"/>
              </a:rPr>
              <a:t/>
            </a:r>
            <a:br>
              <a:rPr lang="fr-FR" sz="2400" dirty="0">
                <a:solidFill>
                  <a:prstClr val="white">
                    <a:lumMod val="10000"/>
                  </a:prstClr>
                </a:solidFill>
                <a:ea typeface="Calibri"/>
                <a:cs typeface="Times New Roman"/>
              </a:rPr>
            </a:br>
            <a:r>
              <a:rPr lang="nl-NL" sz="2000" dirty="0">
                <a:solidFill>
                  <a:schemeClr val="bg1">
                    <a:lumMod val="10000"/>
                  </a:schemeClr>
                </a:solidFill>
                <a:ea typeface="Calibri"/>
                <a:cs typeface="Times New Roman"/>
              </a:rPr>
              <a:t>4 weken wettelijke vakantie per jaar</a:t>
            </a:r>
            <a:r>
              <a:rPr lang="fr-FR" sz="2000" dirty="0" smtClean="0">
                <a:solidFill>
                  <a:prstClr val="white">
                    <a:lumMod val="10000"/>
                  </a:prstClr>
                </a:solidFill>
                <a:ea typeface="Calibri"/>
                <a:cs typeface="Times New Roman"/>
              </a:rPr>
              <a:t>.</a:t>
            </a:r>
            <a:r>
              <a:rPr lang="fr-FR" sz="2000" dirty="0">
                <a:solidFill>
                  <a:prstClr val="white">
                    <a:lumMod val="10000"/>
                  </a:prstClr>
                </a:solidFill>
                <a:ea typeface="Calibri"/>
                <a:cs typeface="Times New Roman"/>
              </a:rPr>
              <a:t/>
            </a:r>
            <a:br>
              <a:rPr lang="fr-FR" sz="2000" dirty="0">
                <a:solidFill>
                  <a:prstClr val="white">
                    <a:lumMod val="10000"/>
                  </a:prstClr>
                </a:solidFill>
                <a:ea typeface="Calibri"/>
                <a:cs typeface="Times New Roman"/>
              </a:rPr>
            </a:br>
            <a:endParaRPr lang="fr-FR" sz="2000" dirty="0" smtClean="0">
              <a:solidFill>
                <a:prstClr val="white">
                  <a:lumMod val="10000"/>
                </a:prstClr>
              </a:solidFill>
              <a:ea typeface="Calibri"/>
              <a:cs typeface="Times New Roman"/>
            </a:endParaRPr>
          </a:p>
          <a:p>
            <a:pPr>
              <a:buFont typeface="Wingdings" panose="05000000000000000000" pitchFamily="2" charset="2"/>
              <a:buChar char="q"/>
            </a:pPr>
            <a:r>
              <a:rPr lang="fr-FR" sz="2400" dirty="0" err="1">
                <a:solidFill>
                  <a:schemeClr val="bg1">
                    <a:lumMod val="10000"/>
                  </a:schemeClr>
                </a:solidFill>
                <a:ea typeface="Calibri"/>
                <a:cs typeface="Times New Roman"/>
              </a:rPr>
              <a:t>Minimumlonen</a:t>
            </a:r>
            <a:endParaRPr lang="fr-FR" sz="2000" dirty="0" smtClean="0">
              <a:solidFill>
                <a:prstClr val="white">
                  <a:lumMod val="10000"/>
                </a:prstClr>
              </a:solidFill>
              <a:ea typeface="Calibri"/>
              <a:cs typeface="Times New Roman"/>
            </a:endParaRPr>
          </a:p>
          <a:p>
            <a:pPr>
              <a:buFont typeface="Courier New" panose="02070309020205020404" pitchFamily="49" charset="0"/>
              <a:buChar char="o"/>
            </a:pPr>
            <a:r>
              <a:rPr lang="nl-NL" sz="2000" dirty="0">
                <a:solidFill>
                  <a:schemeClr val="bg1">
                    <a:lumMod val="10000"/>
                  </a:schemeClr>
                </a:solidFill>
                <a:ea typeface="Calibri"/>
                <a:cs typeface="Times New Roman"/>
              </a:rPr>
              <a:t>Minimumloon per </a:t>
            </a:r>
            <a:r>
              <a:rPr lang="nl-NL" sz="2000" dirty="0" smtClean="0">
                <a:solidFill>
                  <a:schemeClr val="bg1">
                    <a:lumMod val="10000"/>
                  </a:schemeClr>
                </a:solidFill>
                <a:ea typeface="Calibri"/>
                <a:cs typeface="Times New Roman"/>
              </a:rPr>
              <a:t>functieniveau</a:t>
            </a:r>
          </a:p>
          <a:p>
            <a:pPr>
              <a:buFont typeface="Courier New" panose="02070309020205020404" pitchFamily="49" charset="0"/>
              <a:buChar char="o"/>
            </a:pPr>
            <a:r>
              <a:rPr lang="nl-NL" sz="2000" dirty="0" smtClean="0">
                <a:solidFill>
                  <a:schemeClr val="bg1">
                    <a:lumMod val="10000"/>
                  </a:schemeClr>
                </a:solidFill>
                <a:ea typeface="Calibri"/>
                <a:cs typeface="Times New Roman"/>
              </a:rPr>
              <a:t>De </a:t>
            </a:r>
            <a:r>
              <a:rPr lang="nl-NL" sz="2000" dirty="0">
                <a:solidFill>
                  <a:schemeClr val="bg1">
                    <a:lumMod val="10000"/>
                  </a:schemeClr>
                </a:solidFill>
                <a:ea typeface="Calibri"/>
                <a:cs typeface="Times New Roman"/>
              </a:rPr>
              <a:t>lonen worden elk kwartaal </a:t>
            </a:r>
            <a:r>
              <a:rPr lang="nl-NL" sz="2000" dirty="0" smtClean="0">
                <a:solidFill>
                  <a:schemeClr val="bg1">
                    <a:lumMod val="10000"/>
                  </a:schemeClr>
                </a:solidFill>
                <a:ea typeface="Calibri"/>
                <a:cs typeface="Times New Roman"/>
              </a:rPr>
              <a:t>aangepast - </a:t>
            </a:r>
            <a:r>
              <a:rPr lang="fr-FR" sz="2000" dirty="0" smtClean="0">
                <a:solidFill>
                  <a:prstClr val="white">
                    <a:lumMod val="10000"/>
                  </a:prstClr>
                </a:solidFill>
                <a:ea typeface="Calibri"/>
                <a:cs typeface="Times New Roman"/>
              </a:rPr>
              <a:t>Cfr</a:t>
            </a:r>
            <a:r>
              <a:rPr lang="fr-FR" sz="2000" dirty="0">
                <a:solidFill>
                  <a:prstClr val="white">
                    <a:lumMod val="10000"/>
                  </a:prstClr>
                </a:solidFill>
                <a:ea typeface="Calibri"/>
                <a:cs typeface="Times New Roman"/>
              </a:rPr>
              <a:t>. </a:t>
            </a:r>
            <a:r>
              <a:rPr lang="fr-FR" sz="2000" dirty="0" smtClean="0">
                <a:solidFill>
                  <a:prstClr val="white">
                    <a:lumMod val="10000"/>
                  </a:prstClr>
                </a:solidFill>
                <a:ea typeface="Calibri"/>
                <a:cs typeface="Times New Roman"/>
                <a:hlinkClick r:id="rId2"/>
              </a:rPr>
              <a:t>www.confederatiebouw.be</a:t>
            </a:r>
            <a:r>
              <a:rPr lang="fr-FR" sz="2000" dirty="0" smtClean="0">
                <a:solidFill>
                  <a:prstClr val="white">
                    <a:lumMod val="10000"/>
                  </a:prstClr>
                </a:solidFill>
                <a:ea typeface="Calibri"/>
                <a:cs typeface="Times New Roman"/>
              </a:rPr>
              <a:t> </a:t>
            </a:r>
          </a:p>
          <a:p>
            <a:pPr>
              <a:buFont typeface="Courier New" panose="02070309020205020404" pitchFamily="49" charset="0"/>
              <a:buChar char="o"/>
            </a:pPr>
            <a:r>
              <a:rPr lang="nl-NL" sz="2000" dirty="0">
                <a:solidFill>
                  <a:schemeClr val="bg1">
                    <a:lumMod val="10000"/>
                  </a:schemeClr>
                </a:solidFill>
                <a:ea typeface="Calibri"/>
                <a:cs typeface="Times New Roman"/>
              </a:rPr>
              <a:t>Eindejaarspremie (= “getrouwheidszegels”: 9,12 % op de te betalen brutolonen)</a:t>
            </a:r>
            <a:r>
              <a:rPr lang="fr-FR" sz="2000" dirty="0">
                <a:solidFill>
                  <a:prstClr val="white">
                    <a:lumMod val="10000"/>
                  </a:prstClr>
                </a:solidFill>
                <a:ea typeface="Calibri"/>
                <a:cs typeface="Times New Roman"/>
              </a:rPr>
              <a:t/>
            </a:r>
            <a:br>
              <a:rPr lang="fr-FR" sz="2000" dirty="0">
                <a:solidFill>
                  <a:prstClr val="white">
                    <a:lumMod val="10000"/>
                  </a:prstClr>
                </a:solidFill>
                <a:ea typeface="Calibri"/>
                <a:cs typeface="Times New Roman"/>
              </a:rPr>
            </a:br>
            <a:r>
              <a:rPr lang="fr-FR" sz="2000" b="1" dirty="0" smtClean="0">
                <a:solidFill>
                  <a:prstClr val="white">
                    <a:lumMod val="10000"/>
                  </a:prstClr>
                </a:solidFill>
                <a:ea typeface="Calibri"/>
                <a:cs typeface="Times New Roman"/>
              </a:rPr>
              <a:t>O.P.O.C</a:t>
            </a:r>
            <a:r>
              <a:rPr lang="fr-FR" sz="2000" b="1" dirty="0">
                <a:solidFill>
                  <a:prstClr val="white">
                    <a:lumMod val="10000"/>
                  </a:prstClr>
                </a:solidFill>
                <a:ea typeface="Calibri"/>
                <a:cs typeface="Times New Roman"/>
              </a:rPr>
              <a:t>. / P.D.O.K. </a:t>
            </a:r>
            <a:r>
              <a:rPr lang="fr-FR" sz="2000" dirty="0">
                <a:solidFill>
                  <a:prstClr val="white">
                    <a:lumMod val="10000"/>
                  </a:prstClr>
                </a:solidFill>
                <a:ea typeface="Calibri"/>
                <a:cs typeface="Times New Roman"/>
              </a:rPr>
              <a:t>– </a:t>
            </a:r>
            <a:r>
              <a:rPr lang="fr-FR" sz="2000" dirty="0" err="1">
                <a:solidFill>
                  <a:schemeClr val="bg1">
                    <a:lumMod val="10000"/>
                  </a:schemeClr>
                </a:solidFill>
                <a:ea typeface="Calibri"/>
                <a:cs typeface="Times New Roman"/>
              </a:rPr>
              <a:t>Lombardstraat</a:t>
            </a:r>
            <a:r>
              <a:rPr lang="fr-FR" sz="2000" dirty="0">
                <a:solidFill>
                  <a:schemeClr val="bg1">
                    <a:lumMod val="10000"/>
                  </a:schemeClr>
                </a:solidFill>
                <a:ea typeface="Calibri"/>
                <a:cs typeface="Times New Roman"/>
              </a:rPr>
              <a:t> 34-42, 1000 BRUSSEL</a:t>
            </a:r>
            <a:r>
              <a:rPr lang="fr-FR" sz="2000" dirty="0">
                <a:solidFill>
                  <a:prstClr val="white">
                    <a:lumMod val="10000"/>
                  </a:prstClr>
                </a:solidFill>
                <a:ea typeface="Calibri"/>
                <a:cs typeface="Times New Roman"/>
              </a:rPr>
              <a:t/>
            </a:r>
            <a:br>
              <a:rPr lang="fr-FR" sz="2000" dirty="0">
                <a:solidFill>
                  <a:prstClr val="white">
                    <a:lumMod val="10000"/>
                  </a:prstClr>
                </a:solidFill>
                <a:ea typeface="Calibri"/>
                <a:cs typeface="Times New Roman"/>
              </a:rPr>
            </a:br>
            <a:r>
              <a:rPr lang="fr-FR" sz="2000" dirty="0" err="1">
                <a:solidFill>
                  <a:schemeClr val="bg1">
                    <a:lumMod val="10000"/>
                  </a:schemeClr>
                </a:solidFill>
                <a:ea typeface="Calibri"/>
                <a:cs typeface="Times New Roman"/>
              </a:rPr>
              <a:t>Contactpersoon</a:t>
            </a:r>
            <a:r>
              <a:rPr lang="fr-FR" sz="2000" dirty="0">
                <a:solidFill>
                  <a:schemeClr val="bg1">
                    <a:lumMod val="10000"/>
                  </a:schemeClr>
                </a:solidFill>
                <a:ea typeface="Calibri"/>
                <a:cs typeface="Times New Roman"/>
              </a:rPr>
              <a:t> </a:t>
            </a:r>
            <a:r>
              <a:rPr lang="fr-FR" sz="2000" dirty="0" smtClean="0">
                <a:solidFill>
                  <a:prstClr val="white">
                    <a:lumMod val="10000"/>
                  </a:prstClr>
                </a:solidFill>
                <a:ea typeface="Calibri"/>
                <a:cs typeface="Times New Roman"/>
              </a:rPr>
              <a:t>: Anja </a:t>
            </a:r>
            <a:r>
              <a:rPr lang="fr-FR" sz="2000" dirty="0">
                <a:solidFill>
                  <a:prstClr val="white">
                    <a:lumMod val="10000"/>
                  </a:prstClr>
                </a:solidFill>
                <a:ea typeface="Calibri"/>
                <a:cs typeface="Times New Roman"/>
              </a:rPr>
              <a:t>Perrault – Tel: +32 (0)2 545 56 </a:t>
            </a:r>
            <a:r>
              <a:rPr lang="fr-FR" sz="2000" dirty="0" smtClean="0">
                <a:solidFill>
                  <a:prstClr val="white">
                    <a:lumMod val="10000"/>
                  </a:prstClr>
                </a:solidFill>
                <a:ea typeface="Calibri"/>
                <a:cs typeface="Times New Roman"/>
              </a:rPr>
              <a:t>39 </a:t>
            </a:r>
            <a:r>
              <a:rPr lang="fr-FR" sz="2000" dirty="0" smtClean="0">
                <a:solidFill>
                  <a:prstClr val="white">
                    <a:lumMod val="10000"/>
                  </a:prstClr>
                </a:solidFill>
                <a:ea typeface="Calibri"/>
                <a:cs typeface="Times New Roman"/>
                <a:hlinkClick r:id="rId3"/>
              </a:rPr>
              <a:t>anja.perrault@confederationconstruction.be</a:t>
            </a:r>
            <a:r>
              <a:rPr lang="fr-FR" sz="2000" dirty="0" smtClean="0">
                <a:solidFill>
                  <a:prstClr val="white">
                    <a:lumMod val="10000"/>
                  </a:prstClr>
                </a:solidFill>
                <a:ea typeface="Calibri"/>
                <a:cs typeface="Times New Roman"/>
              </a:rPr>
              <a:t> </a:t>
            </a:r>
            <a:r>
              <a:rPr lang="fr-FR" sz="2000" dirty="0">
                <a:solidFill>
                  <a:prstClr val="white">
                    <a:lumMod val="10000"/>
                  </a:prstClr>
                </a:solidFill>
                <a:ea typeface="Calibri"/>
                <a:cs typeface="Times New Roman"/>
              </a:rPr>
              <a:t/>
            </a:r>
            <a:br>
              <a:rPr lang="fr-FR" sz="2000" dirty="0">
                <a:solidFill>
                  <a:prstClr val="white">
                    <a:lumMod val="10000"/>
                  </a:prstClr>
                </a:solidFill>
                <a:ea typeface="Calibri"/>
                <a:cs typeface="Times New Roman"/>
              </a:rPr>
            </a:br>
            <a:r>
              <a:rPr lang="fr-FR" sz="2000" dirty="0">
                <a:solidFill>
                  <a:prstClr val="white">
                    <a:lumMod val="10000"/>
                  </a:prstClr>
                </a:solidFill>
                <a:ea typeface="Calibri"/>
                <a:cs typeface="Times New Roman"/>
              </a:rPr>
              <a:t>			</a:t>
            </a:r>
            <a:endParaRPr lang="fr-BE" sz="2000" dirty="0">
              <a:solidFill>
                <a:prstClr val="white">
                  <a:lumMod val="10000"/>
                </a:prstClr>
              </a:solidFill>
              <a:ea typeface="Calibri"/>
              <a:cs typeface="Times New Roman"/>
            </a:endParaRPr>
          </a:p>
        </p:txBody>
      </p:sp>
      <p:sp>
        <p:nvSpPr>
          <p:cNvPr id="5"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Image 279">
            <a:extLst>
              <a:ext uri="{FF2B5EF4-FFF2-40B4-BE49-F238E27FC236}">
                <a16:creationId xmlns:a16="http://schemas.microsoft.com/office/drawing/2014/main" xmlns=""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2879293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146860" y="1196752"/>
            <a:ext cx="8283688" cy="51845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None/>
            </a:pPr>
            <a:r>
              <a:rPr lang="fr-BE" sz="3600" dirty="0" err="1" smtClean="0">
                <a:solidFill>
                  <a:srgbClr val="FF0000"/>
                </a:solidFill>
              </a:rPr>
              <a:t>Reglementering</a:t>
            </a:r>
            <a:r>
              <a:rPr lang="fr-BE" sz="3600" dirty="0" smtClean="0">
                <a:solidFill>
                  <a:srgbClr val="FF0000"/>
                </a:solidFill>
              </a:rPr>
              <a:t> 3</a:t>
            </a:r>
            <a:endParaRPr lang="fr-BE" sz="3600" dirty="0">
              <a:solidFill>
                <a:srgbClr val="FF0000"/>
              </a:solidFill>
            </a:endParaRPr>
          </a:p>
          <a:p>
            <a:pPr marL="0" indent="0">
              <a:buFont typeface="Arial" panose="020B0604020202020204" pitchFamily="34" charset="0"/>
              <a:buNone/>
            </a:pPr>
            <a:endParaRPr lang="fr-FR" sz="2000" dirty="0" smtClean="0">
              <a:solidFill>
                <a:prstClr val="white">
                  <a:lumMod val="10000"/>
                </a:prstClr>
              </a:solidFill>
              <a:ea typeface="Calibri"/>
              <a:cs typeface="Times New Roman"/>
            </a:endParaRPr>
          </a:p>
          <a:p>
            <a:pPr>
              <a:buFont typeface="Wingdings" panose="05000000000000000000" pitchFamily="2" charset="2"/>
              <a:buChar char="q"/>
            </a:pPr>
            <a:r>
              <a:rPr lang="fr-FR" sz="2400" dirty="0" err="1">
                <a:solidFill>
                  <a:schemeClr val="bg1">
                    <a:lumMod val="10000"/>
                  </a:schemeClr>
                </a:solidFill>
                <a:ea typeface="Calibri"/>
                <a:cs typeface="Times New Roman"/>
              </a:rPr>
              <a:t>Feestdagen</a:t>
            </a:r>
            <a:r>
              <a:rPr lang="fr-FR" sz="2400" dirty="0">
                <a:solidFill>
                  <a:prstClr val="white">
                    <a:lumMod val="10000"/>
                  </a:prstClr>
                </a:solidFill>
                <a:ea typeface="Calibri"/>
                <a:cs typeface="Times New Roman"/>
              </a:rPr>
              <a:t/>
            </a:r>
            <a:br>
              <a:rPr lang="fr-FR" sz="2400" dirty="0">
                <a:solidFill>
                  <a:prstClr val="white">
                    <a:lumMod val="10000"/>
                  </a:prstClr>
                </a:solidFill>
                <a:ea typeface="Calibri"/>
                <a:cs typeface="Times New Roman"/>
              </a:rPr>
            </a:br>
            <a:r>
              <a:rPr lang="fr-FR" sz="2000" dirty="0">
                <a:solidFill>
                  <a:schemeClr val="bg1">
                    <a:lumMod val="10000"/>
                  </a:schemeClr>
                </a:solidFill>
                <a:ea typeface="Calibri"/>
                <a:cs typeface="Times New Roman"/>
              </a:rPr>
              <a:t>10 </a:t>
            </a:r>
            <a:r>
              <a:rPr lang="fr-FR" sz="2000" dirty="0" err="1">
                <a:solidFill>
                  <a:schemeClr val="bg1">
                    <a:lumMod val="10000"/>
                  </a:schemeClr>
                </a:solidFill>
                <a:ea typeface="Calibri"/>
                <a:cs typeface="Times New Roman"/>
              </a:rPr>
              <a:t>feestdagen</a:t>
            </a:r>
            <a:r>
              <a:rPr lang="fr-FR" sz="2000" dirty="0">
                <a:solidFill>
                  <a:schemeClr val="bg1">
                    <a:lumMod val="10000"/>
                  </a:schemeClr>
                </a:solidFill>
                <a:ea typeface="Calibri"/>
                <a:cs typeface="Times New Roman"/>
              </a:rPr>
              <a:t> per </a:t>
            </a:r>
            <a:r>
              <a:rPr lang="fr-FR" sz="2000" dirty="0" err="1">
                <a:solidFill>
                  <a:schemeClr val="bg1">
                    <a:lumMod val="10000"/>
                  </a:schemeClr>
                </a:solidFill>
                <a:ea typeface="Calibri"/>
                <a:cs typeface="Times New Roman"/>
              </a:rPr>
              <a:t>jaar</a:t>
            </a:r>
            <a:r>
              <a:rPr lang="fr-FR" sz="2000" dirty="0" smtClean="0">
                <a:solidFill>
                  <a:prstClr val="white">
                    <a:lumMod val="10000"/>
                  </a:prstClr>
                </a:solidFill>
                <a:ea typeface="Calibri"/>
                <a:cs typeface="Times New Roman"/>
              </a:rPr>
              <a:t>. </a:t>
            </a:r>
            <a:r>
              <a:rPr lang="fr-FR" sz="2000" dirty="0">
                <a:solidFill>
                  <a:prstClr val="white">
                    <a:lumMod val="10000"/>
                  </a:prstClr>
                </a:solidFill>
                <a:ea typeface="Calibri"/>
                <a:cs typeface="Times New Roman"/>
              </a:rPr>
              <a:t/>
            </a:r>
            <a:br>
              <a:rPr lang="fr-FR" sz="2000" dirty="0">
                <a:solidFill>
                  <a:prstClr val="white">
                    <a:lumMod val="10000"/>
                  </a:prstClr>
                </a:solidFill>
                <a:ea typeface="Calibri"/>
                <a:cs typeface="Times New Roman"/>
              </a:rPr>
            </a:br>
            <a:endParaRPr lang="fr-FR" sz="2000" dirty="0" smtClean="0">
              <a:solidFill>
                <a:prstClr val="white">
                  <a:lumMod val="10000"/>
                </a:prstClr>
              </a:solidFill>
              <a:ea typeface="Calibri"/>
              <a:cs typeface="Times New Roman"/>
            </a:endParaRPr>
          </a:p>
          <a:p>
            <a:pPr>
              <a:buFont typeface="Wingdings" panose="05000000000000000000" pitchFamily="2" charset="2"/>
              <a:buChar char="q"/>
            </a:pPr>
            <a:r>
              <a:rPr lang="nl-NL" sz="2400" dirty="0">
                <a:solidFill>
                  <a:schemeClr val="bg1">
                    <a:lumMod val="10000"/>
                  </a:schemeClr>
                </a:solidFill>
                <a:ea typeface="Calibri"/>
                <a:cs typeface="Times New Roman"/>
              </a:rPr>
              <a:t>Reglementering van het welzijn op het werk</a:t>
            </a:r>
            <a:endParaRPr lang="fr-FR" sz="2000" dirty="0" smtClean="0">
              <a:solidFill>
                <a:prstClr val="white">
                  <a:lumMod val="10000"/>
                </a:prstClr>
              </a:solidFill>
              <a:ea typeface="Calibri"/>
              <a:cs typeface="Times New Roman"/>
            </a:endParaRPr>
          </a:p>
          <a:p>
            <a:pPr>
              <a:buFont typeface="Courier New" panose="02070309020205020404" pitchFamily="49" charset="0"/>
              <a:buChar char="o"/>
            </a:pPr>
            <a:r>
              <a:rPr lang="nl-NL" sz="2000" dirty="0">
                <a:solidFill>
                  <a:schemeClr val="bg1">
                    <a:lumMod val="10000"/>
                  </a:schemeClr>
                </a:solidFill>
                <a:ea typeface="Calibri"/>
                <a:cs typeface="Times New Roman"/>
              </a:rPr>
              <a:t>Arbeidsvoorwaarden op het vlak van arbeidsveiligheid, bescherming van </a:t>
            </a:r>
            <a:r>
              <a:rPr lang="nl-NL" sz="2000" dirty="0" smtClean="0">
                <a:solidFill>
                  <a:schemeClr val="bg1">
                    <a:lumMod val="10000"/>
                  </a:schemeClr>
                </a:solidFill>
                <a:ea typeface="Calibri"/>
                <a:cs typeface="Times New Roman"/>
              </a:rPr>
              <a:t>de gezondheid </a:t>
            </a:r>
            <a:r>
              <a:rPr lang="nl-NL" sz="2000" dirty="0">
                <a:solidFill>
                  <a:schemeClr val="bg1">
                    <a:lumMod val="10000"/>
                  </a:schemeClr>
                </a:solidFill>
                <a:ea typeface="Calibri"/>
                <a:cs typeface="Times New Roman"/>
              </a:rPr>
              <a:t>van de werknemers, psychosociale belasting veroorzaakt door het werk, </a:t>
            </a:r>
            <a:r>
              <a:rPr lang="nl-NL" sz="2000" dirty="0" smtClean="0">
                <a:solidFill>
                  <a:schemeClr val="bg1">
                    <a:lumMod val="10000"/>
                  </a:schemeClr>
                </a:solidFill>
                <a:ea typeface="Calibri"/>
                <a:cs typeface="Times New Roman"/>
              </a:rPr>
              <a:t>ergonomie</a:t>
            </a:r>
            <a:r>
              <a:rPr lang="nl-NL" sz="2000" dirty="0">
                <a:solidFill>
                  <a:schemeClr val="bg1">
                    <a:lumMod val="10000"/>
                  </a:schemeClr>
                </a:solidFill>
                <a:ea typeface="Calibri"/>
                <a:cs typeface="Times New Roman"/>
              </a:rPr>
              <a:t>, arbeidshygiëne, verfraaiing van de werkplaatsen</a:t>
            </a:r>
            <a:r>
              <a:rPr lang="fr-FR" sz="2000" dirty="0" smtClean="0">
                <a:solidFill>
                  <a:prstClr val="white">
                    <a:lumMod val="10000"/>
                  </a:prstClr>
                </a:solidFill>
                <a:ea typeface="Calibri"/>
                <a:cs typeface="Times New Roman"/>
              </a:rPr>
              <a:t>.</a:t>
            </a:r>
            <a:r>
              <a:rPr lang="fr-FR" sz="2000" dirty="0">
                <a:solidFill>
                  <a:prstClr val="white">
                    <a:lumMod val="10000"/>
                  </a:prstClr>
                </a:solidFill>
                <a:ea typeface="Calibri"/>
                <a:cs typeface="Times New Roman"/>
              </a:rPr>
              <a:t/>
            </a:r>
            <a:br>
              <a:rPr lang="fr-FR" sz="2000" dirty="0">
                <a:solidFill>
                  <a:prstClr val="white">
                    <a:lumMod val="10000"/>
                  </a:prstClr>
                </a:solidFill>
                <a:ea typeface="Calibri"/>
                <a:cs typeface="Times New Roman"/>
              </a:rPr>
            </a:br>
            <a:r>
              <a:rPr lang="fr-FR" sz="2000" dirty="0">
                <a:solidFill>
                  <a:prstClr val="white">
                    <a:lumMod val="10000"/>
                  </a:prstClr>
                </a:solidFill>
                <a:ea typeface="Calibri"/>
                <a:cs typeface="Times New Roman"/>
              </a:rPr>
              <a:t/>
            </a:r>
            <a:br>
              <a:rPr lang="fr-FR" sz="2000" dirty="0">
                <a:solidFill>
                  <a:prstClr val="white">
                    <a:lumMod val="10000"/>
                  </a:prstClr>
                </a:solidFill>
                <a:ea typeface="Calibri"/>
                <a:cs typeface="Times New Roman"/>
              </a:rPr>
            </a:br>
            <a:r>
              <a:rPr lang="nl-NL" sz="2000" dirty="0">
                <a:solidFill>
                  <a:schemeClr val="bg1">
                    <a:lumMod val="10000"/>
                  </a:schemeClr>
                </a:solidFill>
                <a:ea typeface="Calibri"/>
                <a:cs typeface="Times New Roman"/>
              </a:rPr>
              <a:t>Actie en verantwoordelijkheid van de onderaannemer:</a:t>
            </a:r>
            <a:r>
              <a:rPr lang="fr-FR" sz="2000" dirty="0">
                <a:solidFill>
                  <a:schemeClr val="bg1">
                    <a:lumMod val="10000"/>
                  </a:schemeClr>
                </a:solidFill>
                <a:ea typeface="Calibri"/>
                <a:cs typeface="Times New Roman"/>
              </a:rPr>
              <a:t> </a:t>
            </a:r>
            <a:r>
              <a:rPr lang="nl-NL" sz="2000" dirty="0">
                <a:solidFill>
                  <a:schemeClr val="bg1">
                    <a:lumMod val="10000"/>
                  </a:schemeClr>
                </a:solidFill>
                <a:ea typeface="Calibri"/>
                <a:cs typeface="Times New Roman"/>
              </a:rPr>
              <a:t>Controleren of de </a:t>
            </a:r>
            <a:r>
              <a:rPr lang="nl-NL" sz="2000" dirty="0" smtClean="0">
                <a:solidFill>
                  <a:schemeClr val="bg1">
                    <a:lumMod val="10000"/>
                  </a:schemeClr>
                </a:solidFill>
                <a:ea typeface="Calibri"/>
                <a:cs typeface="Times New Roman"/>
              </a:rPr>
              <a:t>eigen werknemers </a:t>
            </a:r>
            <a:r>
              <a:rPr lang="nl-NL" sz="2000" dirty="0">
                <a:solidFill>
                  <a:schemeClr val="bg1">
                    <a:lumMod val="10000"/>
                  </a:schemeClr>
                </a:solidFill>
                <a:ea typeface="Calibri"/>
                <a:cs typeface="Times New Roman"/>
              </a:rPr>
              <a:t>en (werknemers van) eventuele sub-onderaannemers </a:t>
            </a:r>
            <a:r>
              <a:rPr lang="nl-NL" sz="2000" u="sng" dirty="0">
                <a:solidFill>
                  <a:schemeClr val="bg1">
                    <a:lumMod val="10000"/>
                  </a:schemeClr>
                </a:solidFill>
                <a:ea typeface="Calibri"/>
                <a:cs typeface="Times New Roman"/>
              </a:rPr>
              <a:t>voortdurend</a:t>
            </a:r>
            <a:r>
              <a:rPr lang="nl-NL" sz="2000" dirty="0">
                <a:solidFill>
                  <a:schemeClr val="bg1">
                    <a:lumMod val="10000"/>
                  </a:schemeClr>
                </a:solidFill>
                <a:ea typeface="Calibri"/>
                <a:cs typeface="Times New Roman"/>
              </a:rPr>
              <a:t> </a:t>
            </a:r>
            <a:r>
              <a:rPr lang="nl-NL" sz="2000" dirty="0" smtClean="0">
                <a:solidFill>
                  <a:schemeClr val="bg1">
                    <a:lumMod val="10000"/>
                  </a:schemeClr>
                </a:solidFill>
                <a:ea typeface="Calibri"/>
                <a:cs typeface="Times New Roman"/>
              </a:rPr>
              <a:t>hun persoonlijke beschermingsmiddelen </a:t>
            </a:r>
            <a:r>
              <a:rPr lang="nl-NL" sz="2000" dirty="0">
                <a:solidFill>
                  <a:schemeClr val="bg1">
                    <a:lumMod val="10000"/>
                  </a:schemeClr>
                </a:solidFill>
                <a:ea typeface="Calibri"/>
                <a:cs typeface="Times New Roman"/>
              </a:rPr>
              <a:t>(PBM) hebben en gebruiken</a:t>
            </a:r>
            <a:r>
              <a:rPr lang="fr-FR" sz="2000" dirty="0">
                <a:solidFill>
                  <a:schemeClr val="bg1">
                    <a:lumMod val="10000"/>
                  </a:schemeClr>
                </a:solidFill>
                <a:ea typeface="Calibri"/>
                <a:cs typeface="Times New Roman"/>
              </a:rPr>
              <a:t>.</a:t>
            </a:r>
            <a:r>
              <a:rPr lang="fr-FR" sz="2000" dirty="0" smtClean="0">
                <a:solidFill>
                  <a:prstClr val="white">
                    <a:lumMod val="10000"/>
                  </a:prstClr>
                </a:solidFill>
                <a:ea typeface="Calibri"/>
                <a:cs typeface="Times New Roman"/>
              </a:rPr>
              <a:t>.</a:t>
            </a:r>
            <a:r>
              <a:rPr lang="fr-FR" sz="2000" dirty="0">
                <a:solidFill>
                  <a:prstClr val="white">
                    <a:lumMod val="10000"/>
                  </a:prstClr>
                </a:solidFill>
                <a:ea typeface="Calibri"/>
                <a:cs typeface="Times New Roman"/>
              </a:rPr>
              <a:t>			</a:t>
            </a:r>
            <a:endParaRPr lang="fr-BE" sz="2000" dirty="0">
              <a:solidFill>
                <a:prstClr val="white">
                  <a:lumMod val="10000"/>
                </a:prstClr>
              </a:solidFill>
              <a:ea typeface="Calibri"/>
              <a:cs typeface="Times New Roman"/>
            </a:endParaRPr>
          </a:p>
        </p:txBody>
      </p:sp>
      <p:sp>
        <p:nvSpPr>
          <p:cNvPr id="5"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Image 279">
            <a:extLst>
              <a:ext uri="{FF2B5EF4-FFF2-40B4-BE49-F238E27FC236}">
                <a16:creationId xmlns:a16="http://schemas.microsoft.com/office/drawing/2014/main" xmlns="" id="{3EE30966-CEB0-4C38-9983-56B7D7292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18592311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352600" y="1270722"/>
            <a:ext cx="7560840" cy="506133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fr-BE" sz="3600" dirty="0" err="1" smtClean="0">
                <a:solidFill>
                  <a:srgbClr val="FF0000"/>
                </a:solidFill>
              </a:rPr>
              <a:t>Reglementering</a:t>
            </a:r>
            <a:r>
              <a:rPr lang="fr-BE" sz="3600" dirty="0" smtClean="0">
                <a:solidFill>
                  <a:srgbClr val="FF0000"/>
                </a:solidFill>
              </a:rPr>
              <a:t> 4</a:t>
            </a:r>
          </a:p>
          <a:p>
            <a:pPr marL="0" indent="0">
              <a:buFont typeface="Arial" panose="020B0604020202020204" pitchFamily="34" charset="0"/>
              <a:buNone/>
            </a:pPr>
            <a:endParaRPr lang="fr-FR" sz="2000" dirty="0" smtClean="0">
              <a:solidFill>
                <a:prstClr val="white">
                  <a:lumMod val="10000"/>
                </a:prstClr>
              </a:solidFill>
              <a:ea typeface="Calibri"/>
              <a:cs typeface="Times New Roman"/>
            </a:endParaRPr>
          </a:p>
          <a:p>
            <a:pPr>
              <a:buFont typeface="Wingdings" panose="05000000000000000000" pitchFamily="2" charset="2"/>
              <a:buChar char="q"/>
            </a:pPr>
            <a:r>
              <a:rPr lang="nl-NL" sz="2400" dirty="0">
                <a:solidFill>
                  <a:schemeClr val="bg1">
                    <a:lumMod val="10000"/>
                  </a:schemeClr>
                </a:solidFill>
                <a:ea typeface="Calibri"/>
                <a:cs typeface="Times New Roman"/>
              </a:rPr>
              <a:t>Tijdelijke arbeid en uitzendarbeid</a:t>
            </a:r>
            <a:r>
              <a:rPr lang="fr-FR" sz="2400" dirty="0">
                <a:solidFill>
                  <a:prstClr val="white">
                    <a:lumMod val="10000"/>
                  </a:prstClr>
                </a:solidFill>
                <a:ea typeface="Calibri"/>
                <a:cs typeface="Times New Roman"/>
              </a:rPr>
              <a:t/>
            </a:r>
            <a:br>
              <a:rPr lang="fr-FR" sz="2400" dirty="0">
                <a:solidFill>
                  <a:prstClr val="white">
                    <a:lumMod val="10000"/>
                  </a:prstClr>
                </a:solidFill>
                <a:ea typeface="Calibri"/>
                <a:cs typeface="Times New Roman"/>
              </a:rPr>
            </a:br>
            <a:r>
              <a:rPr lang="fr-FR" sz="2000" dirty="0" err="1">
                <a:solidFill>
                  <a:schemeClr val="bg1">
                    <a:lumMod val="10000"/>
                  </a:schemeClr>
                </a:solidFill>
                <a:ea typeface="Calibri"/>
                <a:cs typeface="Times New Roman"/>
              </a:rPr>
              <a:t>Opgelet</a:t>
            </a:r>
            <a:r>
              <a:rPr lang="fr-FR" sz="2000" dirty="0">
                <a:solidFill>
                  <a:schemeClr val="bg1">
                    <a:lumMod val="10000"/>
                  </a:schemeClr>
                </a:solidFill>
                <a:ea typeface="Calibri"/>
                <a:cs typeface="Times New Roman"/>
              </a:rPr>
              <a:t> </a:t>
            </a:r>
            <a:r>
              <a:rPr lang="fr-FR" sz="2000" dirty="0" err="1">
                <a:solidFill>
                  <a:schemeClr val="bg1">
                    <a:lumMod val="10000"/>
                  </a:schemeClr>
                </a:solidFill>
                <a:ea typeface="Calibri"/>
                <a:cs typeface="Times New Roman"/>
              </a:rPr>
              <a:t>specifieke</a:t>
            </a:r>
            <a:r>
              <a:rPr lang="fr-FR" sz="2000" dirty="0">
                <a:solidFill>
                  <a:schemeClr val="bg1">
                    <a:lumMod val="10000"/>
                  </a:schemeClr>
                </a:solidFill>
                <a:ea typeface="Calibri"/>
                <a:cs typeface="Times New Roman"/>
              </a:rPr>
              <a:t> </a:t>
            </a:r>
            <a:r>
              <a:rPr lang="fr-FR" sz="2000" dirty="0" err="1">
                <a:solidFill>
                  <a:schemeClr val="bg1">
                    <a:lumMod val="10000"/>
                  </a:schemeClr>
                </a:solidFill>
                <a:ea typeface="Calibri"/>
                <a:cs typeface="Times New Roman"/>
              </a:rPr>
              <a:t>reglementering</a:t>
            </a:r>
            <a:r>
              <a:rPr lang="fr-FR" sz="2000" dirty="0">
                <a:solidFill>
                  <a:prstClr val="white">
                    <a:lumMod val="10000"/>
                  </a:prstClr>
                </a:solidFill>
                <a:ea typeface="Calibri"/>
                <a:cs typeface="Times New Roman"/>
              </a:rPr>
              <a:t/>
            </a:r>
            <a:br>
              <a:rPr lang="fr-FR" sz="2000" dirty="0">
                <a:solidFill>
                  <a:prstClr val="white">
                    <a:lumMod val="10000"/>
                  </a:prstClr>
                </a:solidFill>
                <a:ea typeface="Calibri"/>
                <a:cs typeface="Times New Roman"/>
              </a:rPr>
            </a:br>
            <a:endParaRPr lang="fr-FR" sz="2000" dirty="0" smtClean="0">
              <a:solidFill>
                <a:prstClr val="white">
                  <a:lumMod val="10000"/>
                </a:prstClr>
              </a:solidFill>
              <a:ea typeface="Calibri"/>
              <a:cs typeface="Times New Roman"/>
            </a:endParaRPr>
          </a:p>
          <a:p>
            <a:pPr>
              <a:buFont typeface="Wingdings" panose="05000000000000000000" pitchFamily="2" charset="2"/>
              <a:buChar char="q"/>
            </a:pPr>
            <a:r>
              <a:rPr lang="fr-FR" sz="2400" dirty="0" smtClean="0">
                <a:solidFill>
                  <a:prstClr val="white">
                    <a:lumMod val="10000"/>
                  </a:prstClr>
                </a:solidFill>
                <a:ea typeface="Calibri"/>
                <a:cs typeface="Times New Roman"/>
              </a:rPr>
              <a:t>CAO</a:t>
            </a:r>
            <a:r>
              <a:rPr lang="fr-FR" sz="2000" dirty="0" smtClean="0">
                <a:solidFill>
                  <a:prstClr val="white">
                    <a:lumMod val="10000"/>
                  </a:prstClr>
                </a:solidFill>
                <a:ea typeface="Calibri"/>
                <a:cs typeface="Times New Roman"/>
              </a:rPr>
              <a:t> </a:t>
            </a:r>
          </a:p>
          <a:p>
            <a:pPr marL="0" indent="0">
              <a:buNone/>
            </a:pPr>
            <a:r>
              <a:rPr lang="nl-NL" sz="2000" dirty="0">
                <a:solidFill>
                  <a:schemeClr val="bg1">
                    <a:lumMod val="10000"/>
                  </a:schemeClr>
                </a:solidFill>
                <a:ea typeface="Calibri"/>
                <a:cs typeface="Times New Roman"/>
              </a:rPr>
              <a:t>De </a:t>
            </a:r>
            <a:r>
              <a:rPr lang="nl-NL" sz="2000" dirty="0" err="1">
                <a:solidFill>
                  <a:schemeClr val="bg1">
                    <a:lumMod val="10000"/>
                  </a:schemeClr>
                </a:solidFill>
                <a:ea typeface="Calibri"/>
                <a:cs typeface="Times New Roman"/>
              </a:rPr>
              <a:t>CAO’s</a:t>
            </a:r>
            <a:r>
              <a:rPr lang="nl-NL" sz="2000" dirty="0">
                <a:solidFill>
                  <a:schemeClr val="bg1">
                    <a:lumMod val="10000"/>
                  </a:schemeClr>
                </a:solidFill>
                <a:ea typeface="Calibri"/>
                <a:cs typeface="Times New Roman"/>
              </a:rPr>
              <a:t> die verbindend verklaard zijn bij koninklijk besluit en gesloten werden 	door het Paritair Comité voor het bouwbedrijf (nr. 124) of door het ANPCB (nr</a:t>
            </a:r>
            <a:r>
              <a:rPr lang="nl-NL" sz="2000" dirty="0" smtClean="0">
                <a:solidFill>
                  <a:schemeClr val="bg1">
                    <a:lumMod val="10000"/>
                  </a:schemeClr>
                </a:solidFill>
                <a:ea typeface="Calibri"/>
                <a:cs typeface="Times New Roman"/>
              </a:rPr>
              <a:t>. 200</a:t>
            </a:r>
            <a:r>
              <a:rPr lang="nl-NL" sz="2000" dirty="0">
                <a:solidFill>
                  <a:schemeClr val="bg1">
                    <a:lumMod val="10000"/>
                  </a:schemeClr>
                </a:solidFill>
                <a:ea typeface="Calibri"/>
                <a:cs typeface="Times New Roman"/>
              </a:rPr>
              <a:t>)</a:t>
            </a:r>
            <a:r>
              <a:rPr lang="fr-FR" sz="2000" dirty="0">
                <a:solidFill>
                  <a:schemeClr val="bg1">
                    <a:lumMod val="10000"/>
                  </a:schemeClr>
                </a:solidFill>
                <a:ea typeface="Calibri"/>
                <a:cs typeface="Times New Roman"/>
              </a:rPr>
              <a:t/>
            </a:r>
            <a:br>
              <a:rPr lang="fr-FR" sz="2000" dirty="0">
                <a:solidFill>
                  <a:schemeClr val="bg1">
                    <a:lumMod val="10000"/>
                  </a:schemeClr>
                </a:solidFill>
                <a:ea typeface="Calibri"/>
                <a:cs typeface="Times New Roman"/>
              </a:rPr>
            </a:br>
            <a:endParaRPr lang="fr-FR" sz="2000" dirty="0" smtClean="0">
              <a:solidFill>
                <a:prstClr val="white">
                  <a:lumMod val="10000"/>
                </a:prstClr>
              </a:solidFill>
              <a:ea typeface="Calibri"/>
              <a:cs typeface="Times New Roman"/>
            </a:endParaRPr>
          </a:p>
          <a:p>
            <a:pPr>
              <a:buFont typeface="Wingdings" panose="05000000000000000000" pitchFamily="2" charset="2"/>
              <a:buChar char="q"/>
            </a:pPr>
            <a:r>
              <a:rPr lang="nl-NL" sz="2400" dirty="0">
                <a:solidFill>
                  <a:schemeClr val="bg1">
                    <a:lumMod val="10000"/>
                  </a:schemeClr>
                </a:solidFill>
                <a:ea typeface="Calibri"/>
                <a:cs typeface="Times New Roman"/>
              </a:rPr>
              <a:t>Aansluiting bij een Externe Dienst voor Preventie en Bescherming op </a:t>
            </a:r>
            <a:r>
              <a:rPr lang="nl-NL" sz="2400" dirty="0" smtClean="0">
                <a:solidFill>
                  <a:schemeClr val="bg1">
                    <a:lumMod val="10000"/>
                  </a:schemeClr>
                </a:solidFill>
                <a:ea typeface="Calibri"/>
                <a:cs typeface="Times New Roman"/>
              </a:rPr>
              <a:t>het werk </a:t>
            </a:r>
            <a:r>
              <a:rPr lang="nl-NL" sz="2400" dirty="0">
                <a:solidFill>
                  <a:schemeClr val="bg1">
                    <a:lumMod val="10000"/>
                  </a:schemeClr>
                </a:solidFill>
                <a:ea typeface="Calibri"/>
                <a:cs typeface="Times New Roman"/>
              </a:rPr>
              <a:t>(EDPBW)</a:t>
            </a:r>
            <a:r>
              <a:rPr lang="fr-FR" sz="2400" dirty="0">
                <a:solidFill>
                  <a:prstClr val="white">
                    <a:lumMod val="10000"/>
                  </a:prstClr>
                </a:solidFill>
                <a:ea typeface="Calibri"/>
                <a:cs typeface="Times New Roman"/>
              </a:rPr>
              <a:t/>
            </a:r>
            <a:br>
              <a:rPr lang="fr-FR" sz="2400" dirty="0">
                <a:solidFill>
                  <a:prstClr val="white">
                    <a:lumMod val="10000"/>
                  </a:prstClr>
                </a:solidFill>
                <a:ea typeface="Calibri"/>
                <a:cs typeface="Times New Roman"/>
              </a:rPr>
            </a:br>
            <a:r>
              <a:rPr lang="fr-FR" sz="2000" u="sng" dirty="0">
                <a:solidFill>
                  <a:srgbClr val="0000FF"/>
                </a:solidFill>
                <a:ea typeface="Calibri"/>
                <a:cs typeface="Times New Roman"/>
              </a:rPr>
              <a:t>www.emploi.belgique.be/erkenningenDefault.aspx?id=5040</a:t>
            </a:r>
            <a:r>
              <a:rPr lang="fr-FR" sz="2000" dirty="0">
                <a:solidFill>
                  <a:prstClr val="white">
                    <a:lumMod val="10000"/>
                  </a:prstClr>
                </a:solidFill>
                <a:ea typeface="Calibri"/>
                <a:cs typeface="Times New Roman"/>
              </a:rPr>
              <a:t> </a:t>
            </a:r>
            <a:endParaRPr lang="fr-FR" sz="2000" dirty="0" smtClean="0">
              <a:solidFill>
                <a:prstClr val="white">
                  <a:lumMod val="10000"/>
                </a:prstClr>
              </a:solidFill>
              <a:ea typeface="Calibri"/>
              <a:cs typeface="Times New Roman"/>
            </a:endParaRPr>
          </a:p>
        </p:txBody>
      </p:sp>
      <p:sp>
        <p:nvSpPr>
          <p:cNvPr id="5"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Image 279">
            <a:extLst>
              <a:ext uri="{FF2B5EF4-FFF2-40B4-BE49-F238E27FC236}">
                <a16:creationId xmlns:a16="http://schemas.microsoft.com/office/drawing/2014/main" xmlns="" id="{3EE30966-CEB0-4C38-9983-56B7D7292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18245154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352600" y="2673897"/>
            <a:ext cx="7666438" cy="172623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p>
          <a:p>
            <a:pPr algn="ctr">
              <a:buFont typeface="Arial" panose="020B0604020202020204" pitchFamily="34" charset="0"/>
              <a:buNone/>
            </a:pPr>
            <a:r>
              <a:rPr lang="fr-BE" sz="3600" dirty="0" smtClean="0">
                <a:solidFill>
                  <a:srgbClr val="FF0000"/>
                </a:solidFill>
              </a:rPr>
              <a:t>De </a:t>
            </a:r>
            <a:r>
              <a:rPr lang="fr-BE" sz="3600" dirty="0" err="1" smtClean="0">
                <a:solidFill>
                  <a:srgbClr val="FF0000"/>
                </a:solidFill>
              </a:rPr>
              <a:t>belgische</a:t>
            </a:r>
            <a:r>
              <a:rPr lang="fr-BE" sz="3600" dirty="0" smtClean="0">
                <a:solidFill>
                  <a:srgbClr val="FF0000"/>
                </a:solidFill>
              </a:rPr>
              <a:t> </a:t>
            </a:r>
            <a:r>
              <a:rPr lang="fr-BE" sz="3600" smtClean="0">
                <a:solidFill>
                  <a:srgbClr val="FF0000"/>
                </a:solidFill>
              </a:rPr>
              <a:t>kaarten</a:t>
            </a:r>
            <a:r>
              <a:rPr lang="fr-BE" sz="3600" dirty="0" smtClean="0">
                <a:solidFill>
                  <a:srgbClr val="FF0000"/>
                </a:solidFill>
              </a:rPr>
              <a:t> van </a:t>
            </a:r>
            <a:r>
              <a:rPr lang="fr-BE" sz="3600" dirty="0" err="1" smtClean="0">
                <a:solidFill>
                  <a:srgbClr val="FF0000"/>
                </a:solidFill>
              </a:rPr>
              <a:t>identiteit</a:t>
            </a:r>
            <a:r>
              <a:rPr lang="fr-BE" sz="3600" dirty="0" smtClean="0">
                <a:solidFill>
                  <a:srgbClr val="FF0000"/>
                </a:solidFill>
              </a:rPr>
              <a:t> en </a:t>
            </a:r>
            <a:r>
              <a:rPr lang="fr-BE" sz="3600" dirty="0" err="1" smtClean="0">
                <a:solidFill>
                  <a:srgbClr val="FF0000"/>
                </a:solidFill>
              </a:rPr>
              <a:t>verblijf</a:t>
            </a:r>
            <a:endParaRPr lang="fr-FR" sz="2000" dirty="0" smtClean="0">
              <a:solidFill>
                <a:prstClr val="white">
                  <a:lumMod val="10000"/>
                </a:prstClr>
              </a:solidFill>
              <a:ea typeface="Calibri"/>
              <a:cs typeface="Times New Roman"/>
            </a:endParaRPr>
          </a:p>
        </p:txBody>
      </p:sp>
      <p:sp>
        <p:nvSpPr>
          <p:cNvPr id="5"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Image 279">
            <a:extLst>
              <a:ext uri="{FF2B5EF4-FFF2-40B4-BE49-F238E27FC236}">
                <a16:creationId xmlns:a16="http://schemas.microsoft.com/office/drawing/2014/main" xmlns="" id="{3EE30966-CEB0-4C38-9983-56B7D7292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11854208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352600" y="1556792"/>
            <a:ext cx="7760122" cy="41764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buFont typeface="Arial" panose="020B0604020202020204" pitchFamily="34" charset="0"/>
              <a:buNone/>
            </a:pPr>
            <a:r>
              <a:rPr lang="fr-BE" sz="6000" dirty="0" smtClean="0">
                <a:sym typeface="Wingdings" panose="05000000000000000000" pitchFamily="2" charset="2"/>
              </a:rPr>
              <a:t></a:t>
            </a:r>
            <a:endParaRPr lang="fr-BE" sz="6000" dirty="0" smtClean="0"/>
          </a:p>
          <a:p>
            <a:pPr algn="ctr">
              <a:buNone/>
            </a:pPr>
            <a:r>
              <a:rPr lang="nl-NL" sz="3600" dirty="0"/>
              <a:t>De meeste elektronische kaarten voor buitenlanders hebben een geldigheid van 5 jaar</a:t>
            </a:r>
            <a:r>
              <a:rPr lang="nl-NL" sz="3600" dirty="0" smtClean="0"/>
              <a:t>.</a:t>
            </a:r>
            <a:endParaRPr lang="fr-FR" sz="3600" dirty="0" smtClean="0"/>
          </a:p>
          <a:p>
            <a:pPr algn="ctr">
              <a:buNone/>
            </a:pPr>
            <a:r>
              <a:rPr lang="nl-NL" sz="3600" dirty="0"/>
              <a:t>Verwar </a:t>
            </a:r>
            <a:r>
              <a:rPr lang="nl-NL" sz="3600" dirty="0" smtClean="0"/>
              <a:t>niet rechts </a:t>
            </a:r>
            <a:r>
              <a:rPr lang="nl-NL" sz="3600" dirty="0"/>
              <a:t>voor het verblijf bij het document van verblijf.</a:t>
            </a:r>
            <a:endParaRPr lang="fr-FR" sz="2000" dirty="0" smtClean="0">
              <a:ea typeface="Calibri"/>
              <a:cs typeface="Times New Roman"/>
            </a:endParaRPr>
          </a:p>
        </p:txBody>
      </p:sp>
      <p:sp>
        <p:nvSpPr>
          <p:cNvPr id="5"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6" name="Image 279">
            <a:extLst>
              <a:ext uri="{FF2B5EF4-FFF2-40B4-BE49-F238E27FC236}">
                <a16:creationId xmlns:a16="http://schemas.microsoft.com/office/drawing/2014/main" xmlns="" id="{3EE30966-CEB0-4C38-9983-56B7D7292F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41665493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pic>
        <p:nvPicPr>
          <p:cNvPr id="13" name="Picture 2"/>
          <p:cNvPicPr>
            <a:picLocks noChangeAspect="1" noChangeArrowheads="1"/>
          </p:cNvPicPr>
          <p:nvPr/>
        </p:nvPicPr>
        <p:blipFill>
          <a:blip r:embed="rId2" cstate="print"/>
          <a:srcRect/>
          <a:stretch>
            <a:fillRect/>
          </a:stretch>
        </p:blipFill>
        <p:spPr bwMode="auto">
          <a:xfrm>
            <a:off x="6942642" y="1914659"/>
            <a:ext cx="2386150" cy="1576812"/>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a:stretch>
            <a:fillRect/>
          </a:stretch>
        </p:blipFill>
        <p:spPr bwMode="auto">
          <a:xfrm>
            <a:off x="6912493" y="3895965"/>
            <a:ext cx="2446448" cy="1576812"/>
          </a:xfrm>
          <a:prstGeom prst="rect">
            <a:avLst/>
          </a:prstGeom>
          <a:noFill/>
          <a:ln w="9525">
            <a:noFill/>
            <a:miter lim="800000"/>
            <a:headEnd/>
            <a:tailEnd/>
          </a:ln>
        </p:spPr>
      </p:pic>
      <p:sp>
        <p:nvSpPr>
          <p:cNvPr id="15" name="Espace réservé du contenu 2"/>
          <p:cNvSpPr txBox="1">
            <a:spLocks/>
          </p:cNvSpPr>
          <p:nvPr/>
        </p:nvSpPr>
        <p:spPr>
          <a:xfrm>
            <a:off x="1146860" y="1268760"/>
            <a:ext cx="5504558" cy="460851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A </a:t>
            </a:r>
            <a:r>
              <a:rPr lang="fr-BE" sz="3600" dirty="0" err="1" smtClean="0">
                <a:solidFill>
                  <a:srgbClr val="FF0000"/>
                </a:solidFill>
              </a:rPr>
              <a:t>kaart</a:t>
            </a:r>
            <a:endParaRPr lang="fr-BE" sz="3600" dirty="0" smtClean="0">
              <a:solidFill>
                <a:srgbClr val="FF0000"/>
              </a:solidFill>
            </a:endParaRPr>
          </a:p>
          <a:p>
            <a:r>
              <a:rPr lang="nl-NL" sz="2400" dirty="0">
                <a:solidFill>
                  <a:prstClr val="black"/>
                </a:solidFill>
              </a:rPr>
              <a:t>Bewijs van inschrijving in het </a:t>
            </a:r>
            <a:r>
              <a:rPr lang="nl-NL" sz="2400" dirty="0" smtClean="0">
                <a:solidFill>
                  <a:prstClr val="black"/>
                </a:solidFill>
              </a:rPr>
              <a:t>vreemdelingenregister </a:t>
            </a:r>
            <a:r>
              <a:rPr lang="fr-BE" sz="2400" dirty="0" smtClean="0">
                <a:solidFill>
                  <a:prstClr val="black"/>
                </a:solidFill>
              </a:rPr>
              <a:t>– </a:t>
            </a:r>
            <a:r>
              <a:rPr lang="fr-BE" sz="2400" dirty="0" err="1" smtClean="0">
                <a:solidFill>
                  <a:prstClr val="black"/>
                </a:solidFill>
              </a:rPr>
              <a:t>Tijdelijk</a:t>
            </a:r>
            <a:r>
              <a:rPr lang="fr-BE" sz="2400" dirty="0" smtClean="0">
                <a:solidFill>
                  <a:prstClr val="black"/>
                </a:solidFill>
              </a:rPr>
              <a:t> </a:t>
            </a:r>
            <a:r>
              <a:rPr lang="fr-BE" sz="2400" dirty="0" err="1" smtClean="0">
                <a:solidFill>
                  <a:prstClr val="black"/>
                </a:solidFill>
              </a:rPr>
              <a:t>verblijf</a:t>
            </a:r>
            <a:endParaRPr lang="fr-BE" sz="2400" dirty="0" smtClean="0">
              <a:solidFill>
                <a:prstClr val="black"/>
              </a:solidFill>
            </a:endParaRPr>
          </a:p>
          <a:p>
            <a:r>
              <a:rPr lang="fr-BE" sz="2400" dirty="0" smtClean="0">
                <a:solidFill>
                  <a:prstClr val="black"/>
                </a:solidFill>
              </a:rPr>
              <a:t>1 </a:t>
            </a:r>
            <a:r>
              <a:rPr lang="fr-BE" sz="2400" dirty="0" err="1" smtClean="0">
                <a:solidFill>
                  <a:prstClr val="black"/>
                </a:solidFill>
              </a:rPr>
              <a:t>jaar</a:t>
            </a:r>
            <a:r>
              <a:rPr lang="fr-BE" sz="2400" dirty="0" smtClean="0">
                <a:solidFill>
                  <a:prstClr val="black"/>
                </a:solidFill>
              </a:rPr>
              <a:t> </a:t>
            </a:r>
            <a:r>
              <a:rPr lang="fr-BE" sz="2400" dirty="0" err="1" smtClean="0">
                <a:solidFill>
                  <a:prstClr val="black"/>
                </a:solidFill>
              </a:rPr>
              <a:t>geldig</a:t>
            </a:r>
            <a:endParaRPr lang="fr-BE" sz="2400" dirty="0" smtClean="0">
              <a:solidFill>
                <a:prstClr val="black"/>
              </a:solidFill>
            </a:endParaRPr>
          </a:p>
          <a:p>
            <a:r>
              <a:rPr lang="nl-NL" sz="2400" dirty="0">
                <a:solidFill>
                  <a:prstClr val="black"/>
                </a:solidFill>
              </a:rPr>
              <a:t>Nood aan een </a:t>
            </a:r>
            <a:r>
              <a:rPr lang="nl-NL" sz="2400" dirty="0" smtClean="0">
                <a:solidFill>
                  <a:prstClr val="black"/>
                </a:solidFill>
              </a:rPr>
              <a:t>arbeidskaart </a:t>
            </a:r>
            <a:r>
              <a:rPr lang="nl-NL" sz="2400" dirty="0">
                <a:solidFill>
                  <a:prstClr val="black"/>
                </a:solidFill>
              </a:rPr>
              <a:t>of </a:t>
            </a:r>
            <a:r>
              <a:rPr lang="nl-NL" sz="2400" dirty="0" smtClean="0">
                <a:solidFill>
                  <a:prstClr val="black"/>
                </a:solidFill>
              </a:rPr>
              <a:t>beroepskaart om </a:t>
            </a:r>
            <a:r>
              <a:rPr lang="nl-NL" sz="2400" dirty="0">
                <a:solidFill>
                  <a:prstClr val="black"/>
                </a:solidFill>
              </a:rPr>
              <a:t>een professionele activiteit uit te </a:t>
            </a:r>
            <a:r>
              <a:rPr lang="nl-NL" sz="2400" dirty="0" smtClean="0">
                <a:solidFill>
                  <a:prstClr val="black"/>
                </a:solidFill>
              </a:rPr>
              <a:t>oefenen</a:t>
            </a:r>
          </a:p>
          <a:p>
            <a:r>
              <a:rPr lang="fr-BE" sz="2400" dirty="0" smtClean="0">
                <a:solidFill>
                  <a:prstClr val="black"/>
                </a:solidFill>
              </a:rPr>
              <a:t>Inschrijving </a:t>
            </a:r>
            <a:r>
              <a:rPr lang="fr-BE" sz="2400" dirty="0" err="1" smtClean="0">
                <a:solidFill>
                  <a:prstClr val="black"/>
                </a:solidFill>
              </a:rPr>
              <a:t>aan</a:t>
            </a:r>
            <a:r>
              <a:rPr lang="fr-BE" sz="2400" dirty="0" smtClean="0">
                <a:solidFill>
                  <a:prstClr val="black"/>
                </a:solidFill>
              </a:rPr>
              <a:t> het </a:t>
            </a:r>
            <a:r>
              <a:rPr lang="fr-BE" sz="2400" dirty="0" err="1" smtClean="0">
                <a:solidFill>
                  <a:prstClr val="black"/>
                </a:solidFill>
              </a:rPr>
              <a:t>vreemdelingenregister</a:t>
            </a:r>
            <a:endParaRPr lang="fr-BE" sz="2400" dirty="0" smtClean="0">
              <a:solidFill>
                <a:prstClr val="black"/>
              </a:solidFill>
            </a:endParaRPr>
          </a:p>
          <a:p>
            <a:endParaRPr lang="fr-BE" dirty="0">
              <a:solidFill>
                <a:srgbClr val="EEECE1"/>
              </a:solidFill>
            </a:endParaRPr>
          </a:p>
        </p:txBody>
      </p:sp>
      <p:sp>
        <p:nvSpPr>
          <p:cNvPr id="7"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8" name="Image 279">
            <a:extLst>
              <a:ext uri="{FF2B5EF4-FFF2-40B4-BE49-F238E27FC236}">
                <a16:creationId xmlns:a16="http://schemas.microsoft.com/office/drawing/2014/main" xmlns=""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30944791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146860" y="1340768"/>
            <a:ext cx="5519414" cy="453650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B </a:t>
            </a:r>
            <a:r>
              <a:rPr lang="fr-BE" sz="3600" dirty="0" err="1" smtClean="0">
                <a:solidFill>
                  <a:srgbClr val="FF0000"/>
                </a:solidFill>
              </a:rPr>
              <a:t>kaart</a:t>
            </a:r>
            <a:endParaRPr lang="fr-BE" sz="3600" dirty="0" smtClean="0">
              <a:solidFill>
                <a:srgbClr val="FF0000"/>
              </a:solidFill>
            </a:endParaRPr>
          </a:p>
          <a:p>
            <a:r>
              <a:rPr lang="nl-NL" sz="2400" dirty="0">
                <a:solidFill>
                  <a:prstClr val="black"/>
                </a:solidFill>
              </a:rPr>
              <a:t>Bewijs van Inschrijving in het </a:t>
            </a:r>
            <a:r>
              <a:rPr lang="nl-NL" sz="2400" dirty="0" smtClean="0">
                <a:solidFill>
                  <a:prstClr val="black"/>
                </a:solidFill>
              </a:rPr>
              <a:t>vreemdelingenregister </a:t>
            </a:r>
            <a:r>
              <a:rPr lang="nl-NL" sz="2400" dirty="0">
                <a:solidFill>
                  <a:prstClr val="black"/>
                </a:solidFill>
              </a:rPr>
              <a:t>- onbeperkte </a:t>
            </a:r>
            <a:r>
              <a:rPr lang="nl-NL" sz="2400" dirty="0" smtClean="0">
                <a:solidFill>
                  <a:prstClr val="black"/>
                </a:solidFill>
              </a:rPr>
              <a:t>duur</a:t>
            </a:r>
          </a:p>
          <a:p>
            <a:r>
              <a:rPr lang="nl-NL" sz="2400" dirty="0" smtClean="0">
                <a:solidFill>
                  <a:prstClr val="black"/>
                </a:solidFill>
              </a:rPr>
              <a:t>5 jaar geldig</a:t>
            </a:r>
            <a:endParaRPr lang="fr-FR" sz="2400" dirty="0">
              <a:solidFill>
                <a:prstClr val="black"/>
              </a:solidFill>
            </a:endParaRPr>
          </a:p>
          <a:p>
            <a:r>
              <a:rPr lang="fr-FR" sz="2400" dirty="0" err="1" smtClean="0">
                <a:solidFill>
                  <a:prstClr val="black"/>
                </a:solidFill>
              </a:rPr>
              <a:t>Vrijstelling</a:t>
            </a:r>
            <a:r>
              <a:rPr lang="fr-FR" sz="2400" dirty="0" smtClean="0">
                <a:solidFill>
                  <a:prstClr val="black"/>
                </a:solidFill>
              </a:rPr>
              <a:t> </a:t>
            </a:r>
            <a:r>
              <a:rPr lang="fr-FR" sz="2400" dirty="0" err="1" smtClean="0">
                <a:solidFill>
                  <a:prstClr val="black"/>
                </a:solidFill>
              </a:rPr>
              <a:t>vanarbeidskaart</a:t>
            </a:r>
            <a:r>
              <a:rPr lang="fr-FR" sz="2400" dirty="0" smtClean="0">
                <a:solidFill>
                  <a:prstClr val="black"/>
                </a:solidFill>
              </a:rPr>
              <a:t> en </a:t>
            </a:r>
            <a:r>
              <a:rPr lang="fr-FR" sz="2400" dirty="0" err="1" smtClean="0">
                <a:solidFill>
                  <a:prstClr val="black"/>
                </a:solidFill>
              </a:rPr>
              <a:t>beroepskaart</a:t>
            </a:r>
            <a:endParaRPr lang="fr-FR" sz="2400" dirty="0">
              <a:solidFill>
                <a:prstClr val="black"/>
              </a:solidFill>
            </a:endParaRPr>
          </a:p>
          <a:p>
            <a:r>
              <a:rPr lang="fr-FR" sz="2400" dirty="0" err="1" smtClean="0">
                <a:solidFill>
                  <a:prstClr val="black"/>
                </a:solidFill>
              </a:rPr>
              <a:t>Inschrijving</a:t>
            </a:r>
            <a:r>
              <a:rPr lang="fr-FR" sz="2400" dirty="0" smtClean="0">
                <a:solidFill>
                  <a:prstClr val="black"/>
                </a:solidFill>
              </a:rPr>
              <a:t> </a:t>
            </a:r>
            <a:r>
              <a:rPr lang="fr-FR" sz="2400" dirty="0" err="1">
                <a:solidFill>
                  <a:prstClr val="black"/>
                </a:solidFill>
              </a:rPr>
              <a:t>aan</a:t>
            </a:r>
            <a:r>
              <a:rPr lang="fr-FR" sz="2400" dirty="0">
                <a:solidFill>
                  <a:prstClr val="black"/>
                </a:solidFill>
              </a:rPr>
              <a:t> het </a:t>
            </a:r>
            <a:r>
              <a:rPr lang="fr-FR" sz="2400" dirty="0" err="1">
                <a:solidFill>
                  <a:prstClr val="black"/>
                </a:solidFill>
              </a:rPr>
              <a:t>vreemdelingenregister</a:t>
            </a:r>
            <a:endParaRPr lang="fr-FR" sz="2400" dirty="0">
              <a:solidFill>
                <a:prstClr val="black"/>
              </a:solidFill>
            </a:endParaRPr>
          </a:p>
          <a:p>
            <a:endParaRPr lang="fr-BE" dirty="0">
              <a:solidFill>
                <a:srgbClr val="EEECE1"/>
              </a:solidFill>
            </a:endParaRPr>
          </a:p>
        </p:txBody>
      </p:sp>
      <p:pic>
        <p:nvPicPr>
          <p:cNvPr id="16" name="Picture 2"/>
          <p:cNvPicPr>
            <a:picLocks noChangeAspect="1" noChangeArrowheads="1"/>
          </p:cNvPicPr>
          <p:nvPr/>
        </p:nvPicPr>
        <p:blipFill>
          <a:blip r:embed="rId2" cstate="print"/>
          <a:srcRect/>
          <a:stretch>
            <a:fillRect/>
          </a:stretch>
        </p:blipFill>
        <p:spPr bwMode="auto">
          <a:xfrm>
            <a:off x="6912493" y="1944650"/>
            <a:ext cx="2446448" cy="1592362"/>
          </a:xfrm>
          <a:prstGeom prst="rect">
            <a:avLst/>
          </a:prstGeom>
          <a:noFill/>
          <a:ln w="9525">
            <a:noFill/>
            <a:miter lim="800000"/>
            <a:headEnd/>
            <a:tailEnd/>
          </a:ln>
        </p:spPr>
      </p:pic>
      <p:pic>
        <p:nvPicPr>
          <p:cNvPr id="17" name="Picture 2"/>
          <p:cNvPicPr>
            <a:picLocks noChangeAspect="1" noChangeArrowheads="1"/>
          </p:cNvPicPr>
          <p:nvPr/>
        </p:nvPicPr>
        <p:blipFill>
          <a:blip r:embed="rId3" cstate="print"/>
          <a:srcRect/>
          <a:stretch>
            <a:fillRect/>
          </a:stretch>
        </p:blipFill>
        <p:spPr bwMode="auto">
          <a:xfrm>
            <a:off x="6912493" y="3958413"/>
            <a:ext cx="2465439" cy="1578073"/>
          </a:xfrm>
          <a:prstGeom prst="rect">
            <a:avLst/>
          </a:prstGeom>
          <a:noFill/>
          <a:ln w="9525">
            <a:noFill/>
            <a:miter lim="800000"/>
            <a:headEnd/>
            <a:tailEnd/>
          </a:ln>
        </p:spPr>
      </p:pic>
      <p:sp>
        <p:nvSpPr>
          <p:cNvPr id="7"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8" name="Image 279">
            <a:extLst>
              <a:ext uri="{FF2B5EF4-FFF2-40B4-BE49-F238E27FC236}">
                <a16:creationId xmlns:a16="http://schemas.microsoft.com/office/drawing/2014/main" xmlns=""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13683483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064568" y="1556792"/>
            <a:ext cx="5504817" cy="41764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C </a:t>
            </a:r>
            <a:r>
              <a:rPr lang="fr-BE" sz="3600" dirty="0" err="1" smtClean="0">
                <a:solidFill>
                  <a:srgbClr val="FF0000"/>
                </a:solidFill>
              </a:rPr>
              <a:t>kaart</a:t>
            </a:r>
            <a:endParaRPr lang="fr-BE" sz="3600" dirty="0" smtClean="0">
              <a:solidFill>
                <a:srgbClr val="FF0000"/>
              </a:solidFill>
            </a:endParaRPr>
          </a:p>
          <a:p>
            <a:r>
              <a:rPr lang="fr-FR" sz="2400" dirty="0" err="1">
                <a:solidFill>
                  <a:prstClr val="black"/>
                </a:solidFill>
              </a:rPr>
              <a:t>Identiteitskaart</a:t>
            </a:r>
            <a:r>
              <a:rPr lang="fr-FR" sz="2400" dirty="0">
                <a:solidFill>
                  <a:prstClr val="black"/>
                </a:solidFill>
              </a:rPr>
              <a:t> </a:t>
            </a:r>
            <a:r>
              <a:rPr lang="fr-FR" sz="2400" dirty="0" err="1">
                <a:solidFill>
                  <a:prstClr val="black"/>
                </a:solidFill>
              </a:rPr>
              <a:t>voor</a:t>
            </a:r>
            <a:r>
              <a:rPr lang="fr-FR" sz="2400" dirty="0">
                <a:solidFill>
                  <a:prstClr val="black"/>
                </a:solidFill>
              </a:rPr>
              <a:t> </a:t>
            </a:r>
            <a:r>
              <a:rPr lang="fr-FR" sz="2400" dirty="0" err="1" smtClean="0">
                <a:solidFill>
                  <a:prstClr val="black"/>
                </a:solidFill>
              </a:rPr>
              <a:t>vreemdelingen</a:t>
            </a:r>
            <a:endParaRPr lang="fr-FR" sz="2400" dirty="0" smtClean="0">
              <a:solidFill>
                <a:prstClr val="black"/>
              </a:solidFill>
            </a:endParaRPr>
          </a:p>
          <a:p>
            <a:r>
              <a:rPr lang="fr-FR" sz="2400" dirty="0" smtClean="0">
                <a:solidFill>
                  <a:prstClr val="black"/>
                </a:solidFill>
              </a:rPr>
              <a:t>5 </a:t>
            </a:r>
            <a:r>
              <a:rPr lang="fr-FR" sz="2400" dirty="0" err="1" smtClean="0">
                <a:solidFill>
                  <a:prstClr val="black"/>
                </a:solidFill>
              </a:rPr>
              <a:t>jaar</a:t>
            </a:r>
            <a:r>
              <a:rPr lang="fr-FR" sz="2400" dirty="0" smtClean="0">
                <a:solidFill>
                  <a:prstClr val="black"/>
                </a:solidFill>
              </a:rPr>
              <a:t> </a:t>
            </a:r>
            <a:r>
              <a:rPr lang="fr-FR" sz="2400" dirty="0" err="1" smtClean="0">
                <a:solidFill>
                  <a:prstClr val="black"/>
                </a:solidFill>
              </a:rPr>
              <a:t>geldig</a:t>
            </a:r>
            <a:endParaRPr lang="fr-FR" sz="2400" dirty="0">
              <a:solidFill>
                <a:prstClr val="black"/>
              </a:solidFill>
            </a:endParaRPr>
          </a:p>
          <a:p>
            <a:r>
              <a:rPr lang="fr-FR" sz="2400" dirty="0" err="1" smtClean="0">
                <a:solidFill>
                  <a:prstClr val="black"/>
                </a:solidFill>
              </a:rPr>
              <a:t>Vervang</a:t>
            </a:r>
            <a:r>
              <a:rPr lang="fr-FR" sz="2400" dirty="0" smtClean="0">
                <a:solidFill>
                  <a:prstClr val="black"/>
                </a:solidFill>
              </a:rPr>
              <a:t> </a:t>
            </a:r>
            <a:r>
              <a:rPr lang="fr-FR" sz="2400" dirty="0" err="1" smtClean="0">
                <a:solidFill>
                  <a:prstClr val="black"/>
                </a:solidFill>
              </a:rPr>
              <a:t>gele</a:t>
            </a:r>
            <a:r>
              <a:rPr lang="fr-FR" sz="2400" dirty="0" smtClean="0">
                <a:solidFill>
                  <a:prstClr val="black"/>
                </a:solidFill>
              </a:rPr>
              <a:t> </a:t>
            </a:r>
            <a:r>
              <a:rPr lang="fr-FR" sz="2400" dirty="0" err="1" smtClean="0">
                <a:solidFill>
                  <a:prstClr val="black"/>
                </a:solidFill>
              </a:rPr>
              <a:t>kaart</a:t>
            </a:r>
            <a:r>
              <a:rPr lang="fr-FR" sz="2400" dirty="0" smtClean="0">
                <a:solidFill>
                  <a:prstClr val="black"/>
                </a:solidFill>
              </a:rPr>
              <a:t> 5 </a:t>
            </a:r>
            <a:r>
              <a:rPr lang="fr-FR" sz="2400" dirty="0" err="1" smtClean="0">
                <a:solidFill>
                  <a:prstClr val="black"/>
                </a:solidFill>
              </a:rPr>
              <a:t>jaar</a:t>
            </a:r>
            <a:endParaRPr lang="fr-FR" sz="2400" dirty="0">
              <a:solidFill>
                <a:prstClr val="black"/>
              </a:solidFill>
            </a:endParaRPr>
          </a:p>
          <a:p>
            <a:r>
              <a:rPr lang="fr-FR" sz="2400" dirty="0" err="1" smtClean="0">
                <a:solidFill>
                  <a:prstClr val="black"/>
                </a:solidFill>
              </a:rPr>
              <a:t>Inschrijving</a:t>
            </a:r>
            <a:r>
              <a:rPr lang="fr-FR" sz="2400" dirty="0" smtClean="0">
                <a:solidFill>
                  <a:prstClr val="black"/>
                </a:solidFill>
              </a:rPr>
              <a:t> </a:t>
            </a:r>
            <a:r>
              <a:rPr lang="fr-FR" sz="2400" dirty="0" err="1" smtClean="0">
                <a:solidFill>
                  <a:prstClr val="black"/>
                </a:solidFill>
              </a:rPr>
              <a:t>aan</a:t>
            </a:r>
            <a:r>
              <a:rPr lang="fr-FR" sz="2400" dirty="0" smtClean="0">
                <a:solidFill>
                  <a:prstClr val="black"/>
                </a:solidFill>
              </a:rPr>
              <a:t> het </a:t>
            </a:r>
            <a:r>
              <a:rPr lang="fr-FR" sz="2400" dirty="0" err="1" smtClean="0">
                <a:solidFill>
                  <a:prstClr val="black"/>
                </a:solidFill>
              </a:rPr>
              <a:t>bevolkingsregister</a:t>
            </a:r>
            <a:endParaRPr lang="fr-FR" sz="2400" dirty="0">
              <a:solidFill>
                <a:prstClr val="black"/>
              </a:solidFill>
            </a:endParaRPr>
          </a:p>
          <a:p>
            <a:r>
              <a:rPr lang="nl-NL" sz="2400" dirty="0">
                <a:solidFill>
                  <a:prstClr val="black"/>
                </a:solidFill>
              </a:rPr>
              <a:t>Verkregen op verzoek van buitenlanders (DAE - bijlage 16) na een regulier en ononderbroken verblijf van 5 jaar</a:t>
            </a:r>
            <a:endParaRPr lang="fr-BE" dirty="0">
              <a:solidFill>
                <a:srgbClr val="EEECE1"/>
              </a:solidFill>
            </a:endParaRPr>
          </a:p>
        </p:txBody>
      </p:sp>
      <p:pic>
        <p:nvPicPr>
          <p:cNvPr id="18" name="Picture 2"/>
          <p:cNvPicPr>
            <a:picLocks noChangeAspect="1" noChangeArrowheads="1"/>
          </p:cNvPicPr>
          <p:nvPr/>
        </p:nvPicPr>
        <p:blipFill>
          <a:blip r:embed="rId2" cstate="print"/>
          <a:srcRect/>
          <a:stretch>
            <a:fillRect/>
          </a:stretch>
        </p:blipFill>
        <p:spPr bwMode="auto">
          <a:xfrm>
            <a:off x="6914674" y="1927553"/>
            <a:ext cx="2463258" cy="1590754"/>
          </a:xfrm>
          <a:prstGeom prst="rect">
            <a:avLst/>
          </a:prstGeom>
          <a:noFill/>
          <a:ln w="9525">
            <a:noFill/>
            <a:miter lim="800000"/>
            <a:headEnd/>
            <a:tailEnd/>
          </a:ln>
        </p:spPr>
      </p:pic>
      <p:pic>
        <p:nvPicPr>
          <p:cNvPr id="19" name="Picture 2"/>
          <p:cNvPicPr>
            <a:picLocks noChangeAspect="1" noChangeArrowheads="1"/>
          </p:cNvPicPr>
          <p:nvPr/>
        </p:nvPicPr>
        <p:blipFill>
          <a:blip r:embed="rId3" cstate="print"/>
          <a:srcRect/>
          <a:stretch>
            <a:fillRect/>
          </a:stretch>
        </p:blipFill>
        <p:spPr bwMode="auto">
          <a:xfrm>
            <a:off x="6913488" y="3912738"/>
            <a:ext cx="2464444" cy="1662179"/>
          </a:xfrm>
          <a:prstGeom prst="rect">
            <a:avLst/>
          </a:prstGeom>
          <a:noFill/>
          <a:ln w="9525">
            <a:noFill/>
            <a:miter lim="800000"/>
            <a:headEnd/>
            <a:tailEnd/>
          </a:ln>
        </p:spPr>
      </p:pic>
      <p:sp>
        <p:nvSpPr>
          <p:cNvPr id="7"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8" name="Image 279">
            <a:extLst>
              <a:ext uri="{FF2B5EF4-FFF2-40B4-BE49-F238E27FC236}">
                <a16:creationId xmlns:a16="http://schemas.microsoft.com/office/drawing/2014/main" xmlns=""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3779245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uton d'action : Retour 4">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3" name="Image 2"/>
          <p:cNvPicPr>
            <a:picLocks noChangeAspect="1"/>
          </p:cNvPicPr>
          <p:nvPr/>
        </p:nvPicPr>
        <p:blipFill rotWithShape="1">
          <a:blip r:embed="rId3"/>
          <a:srcRect l="39823" t="18894" r="31100" b="2667"/>
          <a:stretch/>
        </p:blipFill>
        <p:spPr>
          <a:xfrm>
            <a:off x="8521893" y="1006684"/>
            <a:ext cx="1183630" cy="1716264"/>
          </a:xfrm>
          <a:prstGeom prst="rect">
            <a:avLst/>
          </a:prstGeom>
          <a:ln>
            <a:solidFill>
              <a:srgbClr val="FF0000"/>
            </a:solidFill>
          </a:ln>
        </p:spPr>
      </p:pic>
      <p:graphicFrame>
        <p:nvGraphicFramePr>
          <p:cNvPr id="2" name="Object 1"/>
          <p:cNvGraphicFramePr>
            <a:graphicFrameLocks noChangeAspect="1"/>
          </p:cNvGraphicFramePr>
          <p:nvPr>
            <p:extLst>
              <p:ext uri="{D42A27DB-BD31-4B8C-83A1-F6EECF244321}">
                <p14:modId xmlns:p14="http://schemas.microsoft.com/office/powerpoint/2010/main" val="3763145518"/>
              </p:ext>
            </p:extLst>
          </p:nvPr>
        </p:nvGraphicFramePr>
        <p:xfrm>
          <a:off x="704528" y="1087838"/>
          <a:ext cx="7609008" cy="4903069"/>
        </p:xfrm>
        <a:graphic>
          <a:graphicData uri="http://schemas.openxmlformats.org/presentationml/2006/ole">
            <mc:AlternateContent xmlns:mc="http://schemas.openxmlformats.org/markup-compatibility/2006">
              <mc:Choice xmlns:v="urn:schemas-microsoft-com:vml" Requires="v">
                <p:oleObj spid="_x0000_s3110" name="Worksheet" r:id="rId5" imgW="6267597" imgH="4038495" progId="Excel.Sheet.12">
                  <p:embed/>
                </p:oleObj>
              </mc:Choice>
              <mc:Fallback>
                <p:oleObj name="Worksheet" r:id="rId5" imgW="6267597" imgH="4038495" progId="Excel.Sheet.12">
                  <p:embed/>
                  <p:pic>
                    <p:nvPicPr>
                      <p:cNvPr id="0" name=""/>
                      <p:cNvPicPr/>
                      <p:nvPr/>
                    </p:nvPicPr>
                    <p:blipFill>
                      <a:blip r:embed="rId6"/>
                      <a:stretch>
                        <a:fillRect/>
                      </a:stretch>
                    </p:blipFill>
                    <p:spPr>
                      <a:xfrm>
                        <a:off x="704528" y="1087838"/>
                        <a:ext cx="7609008" cy="490306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70479326"/>
              </p:ext>
            </p:extLst>
          </p:nvPr>
        </p:nvGraphicFramePr>
        <p:xfrm>
          <a:off x="698901" y="582381"/>
          <a:ext cx="7609010" cy="346915"/>
        </p:xfrm>
        <a:graphic>
          <a:graphicData uri="http://schemas.openxmlformats.org/presentationml/2006/ole">
            <mc:AlternateContent xmlns:mc="http://schemas.openxmlformats.org/markup-compatibility/2006">
              <mc:Choice xmlns:v="urn:schemas-microsoft-com:vml" Requires="v">
                <p:oleObj spid="_x0000_s3111" name="Worksheet" r:id="rId8" imgW="6267597" imgH="285881" progId="Excel.Sheet.12">
                  <p:embed/>
                </p:oleObj>
              </mc:Choice>
              <mc:Fallback>
                <p:oleObj name="Worksheet" r:id="rId8" imgW="6267597" imgH="285881" progId="Excel.Sheet.12">
                  <p:embed/>
                  <p:pic>
                    <p:nvPicPr>
                      <p:cNvPr id="0" name=""/>
                      <p:cNvPicPr/>
                      <p:nvPr/>
                    </p:nvPicPr>
                    <p:blipFill>
                      <a:blip r:embed="rId9"/>
                      <a:stretch>
                        <a:fillRect/>
                      </a:stretch>
                    </p:blipFill>
                    <p:spPr>
                      <a:xfrm>
                        <a:off x="698901" y="582381"/>
                        <a:ext cx="7609010" cy="346915"/>
                      </a:xfrm>
                      <a:prstGeom prst="rect">
                        <a:avLst/>
                      </a:prstGeom>
                    </p:spPr>
                  </p:pic>
                </p:oleObj>
              </mc:Fallback>
            </mc:AlternateContent>
          </a:graphicData>
        </a:graphic>
      </p:graphicFrame>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2133726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146860" y="1484784"/>
            <a:ext cx="5422525" cy="403244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D </a:t>
            </a:r>
            <a:r>
              <a:rPr lang="fr-BE" sz="3600" dirty="0" err="1" smtClean="0">
                <a:solidFill>
                  <a:srgbClr val="FF0000"/>
                </a:solidFill>
              </a:rPr>
              <a:t>kaart</a:t>
            </a:r>
            <a:endParaRPr lang="fr-BE" sz="3600" dirty="0" smtClean="0">
              <a:solidFill>
                <a:srgbClr val="FF0000"/>
              </a:solidFill>
            </a:endParaRPr>
          </a:p>
          <a:p>
            <a:r>
              <a:rPr lang="fr-FR" sz="2400" dirty="0">
                <a:solidFill>
                  <a:prstClr val="black"/>
                </a:solidFill>
              </a:rPr>
              <a:t>EG-</a:t>
            </a:r>
            <a:r>
              <a:rPr lang="fr-FR" sz="2400" dirty="0" err="1">
                <a:solidFill>
                  <a:prstClr val="black"/>
                </a:solidFill>
              </a:rPr>
              <a:t>verblijfsvergunning</a:t>
            </a:r>
            <a:r>
              <a:rPr lang="fr-FR" sz="2400" dirty="0">
                <a:solidFill>
                  <a:prstClr val="black"/>
                </a:solidFill>
              </a:rPr>
              <a:t> </a:t>
            </a:r>
            <a:r>
              <a:rPr lang="fr-FR" sz="2400" dirty="0" err="1">
                <a:solidFill>
                  <a:prstClr val="black"/>
                </a:solidFill>
              </a:rPr>
              <a:t>voor</a:t>
            </a:r>
            <a:r>
              <a:rPr lang="fr-FR" sz="2400" dirty="0">
                <a:solidFill>
                  <a:prstClr val="black"/>
                </a:solidFill>
              </a:rPr>
              <a:t> </a:t>
            </a:r>
            <a:r>
              <a:rPr lang="fr-FR" sz="2400" dirty="0" err="1">
                <a:solidFill>
                  <a:prstClr val="black"/>
                </a:solidFill>
              </a:rPr>
              <a:t>langdurig</a:t>
            </a:r>
            <a:r>
              <a:rPr lang="fr-FR" sz="2400" dirty="0">
                <a:solidFill>
                  <a:prstClr val="black"/>
                </a:solidFill>
              </a:rPr>
              <a:t> ingezetene </a:t>
            </a:r>
            <a:r>
              <a:rPr lang="fr-FR" sz="2400" dirty="0" err="1">
                <a:solidFill>
                  <a:prstClr val="black"/>
                </a:solidFill>
              </a:rPr>
              <a:t>uitgegeven</a:t>
            </a:r>
            <a:r>
              <a:rPr lang="fr-FR" sz="2400" dirty="0">
                <a:solidFill>
                  <a:prstClr val="black"/>
                </a:solidFill>
              </a:rPr>
              <a:t> </a:t>
            </a:r>
            <a:r>
              <a:rPr lang="fr-FR" sz="2400" dirty="0" err="1">
                <a:solidFill>
                  <a:prstClr val="black"/>
                </a:solidFill>
              </a:rPr>
              <a:t>aan</a:t>
            </a:r>
            <a:r>
              <a:rPr lang="fr-FR" sz="2400" dirty="0">
                <a:solidFill>
                  <a:prstClr val="black"/>
                </a:solidFill>
              </a:rPr>
              <a:t> niet-</a:t>
            </a:r>
            <a:r>
              <a:rPr lang="fr-FR" sz="2400" dirty="0" err="1">
                <a:solidFill>
                  <a:prstClr val="black"/>
                </a:solidFill>
              </a:rPr>
              <a:t>Europese</a:t>
            </a:r>
            <a:r>
              <a:rPr lang="fr-FR" sz="2400" dirty="0">
                <a:solidFill>
                  <a:prstClr val="black"/>
                </a:solidFill>
              </a:rPr>
              <a:t> </a:t>
            </a:r>
            <a:r>
              <a:rPr lang="fr-FR" sz="2400" dirty="0" err="1">
                <a:solidFill>
                  <a:prstClr val="black"/>
                </a:solidFill>
              </a:rPr>
              <a:t>staatsburgers</a:t>
            </a:r>
            <a:endParaRPr lang="fr-FR" sz="2400" dirty="0" smtClean="0">
              <a:solidFill>
                <a:prstClr val="black"/>
              </a:solidFill>
            </a:endParaRPr>
          </a:p>
          <a:p>
            <a:r>
              <a:rPr lang="fr-FR" sz="2400" dirty="0" smtClean="0">
                <a:solidFill>
                  <a:prstClr val="black"/>
                </a:solidFill>
              </a:rPr>
              <a:t>5 </a:t>
            </a:r>
            <a:r>
              <a:rPr lang="fr-FR" sz="2400" dirty="0" err="1">
                <a:solidFill>
                  <a:prstClr val="black"/>
                </a:solidFill>
              </a:rPr>
              <a:t>jaar</a:t>
            </a:r>
            <a:r>
              <a:rPr lang="fr-FR" sz="2400" dirty="0">
                <a:solidFill>
                  <a:prstClr val="black"/>
                </a:solidFill>
              </a:rPr>
              <a:t> </a:t>
            </a:r>
            <a:r>
              <a:rPr lang="fr-FR" sz="2400" dirty="0" err="1">
                <a:solidFill>
                  <a:prstClr val="black"/>
                </a:solidFill>
              </a:rPr>
              <a:t>geldig</a:t>
            </a:r>
            <a:endParaRPr lang="fr-FR" sz="2400" dirty="0">
              <a:solidFill>
                <a:prstClr val="black"/>
              </a:solidFill>
            </a:endParaRPr>
          </a:p>
          <a:p>
            <a:r>
              <a:rPr lang="fr-FR" sz="2400" dirty="0" err="1">
                <a:solidFill>
                  <a:prstClr val="black"/>
                </a:solidFill>
              </a:rPr>
              <a:t>Inschrijving</a:t>
            </a:r>
            <a:r>
              <a:rPr lang="fr-FR" sz="2400" dirty="0">
                <a:solidFill>
                  <a:prstClr val="black"/>
                </a:solidFill>
              </a:rPr>
              <a:t> </a:t>
            </a:r>
            <a:r>
              <a:rPr lang="fr-FR" sz="2400" dirty="0" err="1">
                <a:solidFill>
                  <a:prstClr val="black"/>
                </a:solidFill>
              </a:rPr>
              <a:t>aan</a:t>
            </a:r>
            <a:r>
              <a:rPr lang="fr-FR" sz="2400" dirty="0">
                <a:solidFill>
                  <a:prstClr val="black"/>
                </a:solidFill>
              </a:rPr>
              <a:t> het </a:t>
            </a:r>
            <a:r>
              <a:rPr lang="fr-FR" sz="2400" dirty="0" err="1">
                <a:solidFill>
                  <a:prstClr val="black"/>
                </a:solidFill>
              </a:rPr>
              <a:t>bevolkingsregister</a:t>
            </a:r>
            <a:endParaRPr lang="fr-FR" sz="2400" dirty="0">
              <a:solidFill>
                <a:prstClr val="black"/>
              </a:solidFill>
            </a:endParaRPr>
          </a:p>
        </p:txBody>
      </p:sp>
      <p:pic>
        <p:nvPicPr>
          <p:cNvPr id="16" name="Picture 2"/>
          <p:cNvPicPr>
            <a:picLocks noChangeAspect="1" noChangeArrowheads="1"/>
          </p:cNvPicPr>
          <p:nvPr/>
        </p:nvPicPr>
        <p:blipFill>
          <a:blip r:embed="rId2" cstate="print"/>
          <a:srcRect/>
          <a:stretch>
            <a:fillRect/>
          </a:stretch>
        </p:blipFill>
        <p:spPr bwMode="auto">
          <a:xfrm>
            <a:off x="6913488" y="1914659"/>
            <a:ext cx="2464444" cy="1554717"/>
          </a:xfrm>
          <a:prstGeom prst="rect">
            <a:avLst/>
          </a:prstGeom>
          <a:noFill/>
          <a:ln w="9525">
            <a:noFill/>
            <a:miter lim="800000"/>
            <a:headEnd/>
            <a:tailEnd/>
          </a:ln>
        </p:spPr>
      </p:pic>
      <p:pic>
        <p:nvPicPr>
          <p:cNvPr id="17" name="Picture 2"/>
          <p:cNvPicPr>
            <a:picLocks noChangeAspect="1" noChangeArrowheads="1"/>
          </p:cNvPicPr>
          <p:nvPr/>
        </p:nvPicPr>
        <p:blipFill>
          <a:blip r:embed="rId3" cstate="print"/>
          <a:srcRect/>
          <a:stretch>
            <a:fillRect/>
          </a:stretch>
        </p:blipFill>
        <p:spPr bwMode="auto">
          <a:xfrm rot="10800000">
            <a:off x="6927567" y="3717032"/>
            <a:ext cx="2450365" cy="1557152"/>
          </a:xfrm>
          <a:prstGeom prst="rect">
            <a:avLst/>
          </a:prstGeom>
          <a:noFill/>
          <a:ln w="9525">
            <a:noFill/>
            <a:miter lim="800000"/>
            <a:headEnd/>
            <a:tailEnd/>
          </a:ln>
        </p:spPr>
      </p:pic>
      <p:sp>
        <p:nvSpPr>
          <p:cNvPr id="7"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8" name="Image 279">
            <a:extLst>
              <a:ext uri="{FF2B5EF4-FFF2-40B4-BE49-F238E27FC236}">
                <a16:creationId xmlns:a16="http://schemas.microsoft.com/office/drawing/2014/main" xmlns=""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26509454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754193" y="1124744"/>
            <a:ext cx="5782984" cy="496855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E </a:t>
            </a:r>
            <a:r>
              <a:rPr lang="fr-BE" sz="3600" dirty="0" err="1" smtClean="0">
                <a:solidFill>
                  <a:srgbClr val="FF0000"/>
                </a:solidFill>
              </a:rPr>
              <a:t>kaart</a:t>
            </a:r>
            <a:r>
              <a:rPr lang="fr-BE" sz="3600" dirty="0" smtClean="0">
                <a:solidFill>
                  <a:srgbClr val="FF0000"/>
                </a:solidFill>
              </a:rPr>
              <a:t> – </a:t>
            </a:r>
            <a:r>
              <a:rPr lang="fr-BE" sz="3600" dirty="0" err="1" smtClean="0">
                <a:solidFill>
                  <a:srgbClr val="FF0000"/>
                </a:solidFill>
              </a:rPr>
              <a:t>Bijlage</a:t>
            </a:r>
            <a:r>
              <a:rPr lang="fr-BE" sz="3600" dirty="0" smtClean="0">
                <a:solidFill>
                  <a:srgbClr val="FF0000"/>
                </a:solidFill>
              </a:rPr>
              <a:t> 8</a:t>
            </a:r>
          </a:p>
          <a:p>
            <a:r>
              <a:rPr lang="nl-NL" sz="2400" dirty="0">
                <a:solidFill>
                  <a:prstClr val="black"/>
                </a:solidFill>
              </a:rPr>
              <a:t>Unieburgers die voor een verblijf van meer dan drie maanden naar België komen</a:t>
            </a:r>
            <a:endParaRPr lang="fr-FR" sz="2400" dirty="0" smtClean="0">
              <a:solidFill>
                <a:prstClr val="black"/>
              </a:solidFill>
            </a:endParaRPr>
          </a:p>
          <a:p>
            <a:r>
              <a:rPr lang="fr-FR" sz="2400" dirty="0" err="1" smtClean="0">
                <a:solidFill>
                  <a:prstClr val="black"/>
                </a:solidFill>
              </a:rPr>
              <a:t>Verklaring</a:t>
            </a:r>
            <a:r>
              <a:rPr lang="fr-FR" sz="2400" dirty="0" smtClean="0">
                <a:solidFill>
                  <a:prstClr val="black"/>
                </a:solidFill>
              </a:rPr>
              <a:t> </a:t>
            </a:r>
            <a:r>
              <a:rPr lang="fr-FR" sz="2400" dirty="0">
                <a:solidFill>
                  <a:prstClr val="black"/>
                </a:solidFill>
              </a:rPr>
              <a:t>van </a:t>
            </a:r>
            <a:r>
              <a:rPr lang="fr-FR" sz="2400" dirty="0" err="1" smtClean="0">
                <a:solidFill>
                  <a:prstClr val="black"/>
                </a:solidFill>
              </a:rPr>
              <a:t>inschrijving</a:t>
            </a:r>
            <a:endParaRPr lang="fr-FR" sz="2400" dirty="0" smtClean="0">
              <a:solidFill>
                <a:prstClr val="black"/>
              </a:solidFill>
            </a:endParaRPr>
          </a:p>
          <a:p>
            <a:r>
              <a:rPr lang="fr-FR" sz="2400" dirty="0" smtClean="0">
                <a:solidFill>
                  <a:prstClr val="black"/>
                </a:solidFill>
              </a:rPr>
              <a:t>5 </a:t>
            </a:r>
            <a:r>
              <a:rPr lang="fr-FR" sz="2400" dirty="0" err="1" smtClean="0">
                <a:solidFill>
                  <a:prstClr val="black"/>
                </a:solidFill>
              </a:rPr>
              <a:t>jaar</a:t>
            </a:r>
            <a:r>
              <a:rPr lang="fr-FR" sz="2400" dirty="0" smtClean="0">
                <a:solidFill>
                  <a:prstClr val="black"/>
                </a:solidFill>
              </a:rPr>
              <a:t> </a:t>
            </a:r>
            <a:r>
              <a:rPr lang="fr-FR" sz="2400" dirty="0" err="1" smtClean="0">
                <a:solidFill>
                  <a:prstClr val="black"/>
                </a:solidFill>
              </a:rPr>
              <a:t>geldig</a:t>
            </a:r>
            <a:endParaRPr lang="fr-FR" sz="2400" dirty="0">
              <a:solidFill>
                <a:prstClr val="black"/>
              </a:solidFill>
            </a:endParaRPr>
          </a:p>
          <a:p>
            <a:r>
              <a:rPr lang="nl-NL" sz="2400" dirty="0">
                <a:solidFill>
                  <a:prstClr val="black"/>
                </a:solidFill>
              </a:rPr>
              <a:t>Bijlage 8 in A4-formaat - zonder foto). Dit document moet samen met een nationaal identiteitsbewijs worden </a:t>
            </a:r>
            <a:r>
              <a:rPr lang="nl-NL" sz="2400" dirty="0" smtClean="0">
                <a:solidFill>
                  <a:prstClr val="black"/>
                </a:solidFill>
              </a:rPr>
              <a:t>opgesteld</a:t>
            </a:r>
          </a:p>
          <a:p>
            <a:r>
              <a:rPr lang="fr-FR" sz="2400" dirty="0" err="1" smtClean="0">
                <a:solidFill>
                  <a:prstClr val="black"/>
                </a:solidFill>
              </a:rPr>
              <a:t>Inschrijving</a:t>
            </a:r>
            <a:r>
              <a:rPr lang="fr-FR" sz="2400" dirty="0" smtClean="0">
                <a:solidFill>
                  <a:prstClr val="black"/>
                </a:solidFill>
              </a:rPr>
              <a:t> </a:t>
            </a:r>
            <a:r>
              <a:rPr lang="fr-FR" sz="2400" dirty="0" err="1">
                <a:solidFill>
                  <a:prstClr val="black"/>
                </a:solidFill>
              </a:rPr>
              <a:t>aan</a:t>
            </a:r>
            <a:r>
              <a:rPr lang="fr-FR" sz="2400" dirty="0">
                <a:solidFill>
                  <a:prstClr val="black"/>
                </a:solidFill>
              </a:rPr>
              <a:t> het </a:t>
            </a:r>
            <a:r>
              <a:rPr lang="fr-FR" sz="2400" dirty="0" err="1">
                <a:solidFill>
                  <a:prstClr val="black"/>
                </a:solidFill>
              </a:rPr>
              <a:t>vreemdelingenregister</a:t>
            </a:r>
            <a:endParaRPr lang="fr-FR" sz="2400" dirty="0">
              <a:solidFill>
                <a:prstClr val="black"/>
              </a:solidFill>
            </a:endParaRPr>
          </a:p>
        </p:txBody>
      </p:sp>
      <p:pic>
        <p:nvPicPr>
          <p:cNvPr id="18" name="Picture 2"/>
          <p:cNvPicPr>
            <a:picLocks noChangeAspect="1" noChangeArrowheads="1"/>
          </p:cNvPicPr>
          <p:nvPr/>
        </p:nvPicPr>
        <p:blipFill>
          <a:blip r:embed="rId2" cstate="print"/>
          <a:srcRect/>
          <a:stretch>
            <a:fillRect/>
          </a:stretch>
        </p:blipFill>
        <p:spPr bwMode="auto">
          <a:xfrm>
            <a:off x="6925240" y="913241"/>
            <a:ext cx="2450365" cy="1536151"/>
          </a:xfrm>
          <a:prstGeom prst="rect">
            <a:avLst/>
          </a:prstGeom>
          <a:noFill/>
          <a:ln w="9525">
            <a:noFill/>
            <a:miter lim="800000"/>
            <a:headEnd/>
            <a:tailEnd/>
          </a:ln>
        </p:spPr>
      </p:pic>
      <p:pic>
        <p:nvPicPr>
          <p:cNvPr id="19" name="Picture 2"/>
          <p:cNvPicPr>
            <a:picLocks noChangeAspect="1" noChangeArrowheads="1"/>
          </p:cNvPicPr>
          <p:nvPr/>
        </p:nvPicPr>
        <p:blipFill>
          <a:blip r:embed="rId3" cstate="print"/>
          <a:srcRect/>
          <a:stretch>
            <a:fillRect/>
          </a:stretch>
        </p:blipFill>
        <p:spPr bwMode="auto">
          <a:xfrm>
            <a:off x="6925240" y="2668884"/>
            <a:ext cx="2452692" cy="1510396"/>
          </a:xfrm>
          <a:prstGeom prst="rect">
            <a:avLst/>
          </a:prstGeom>
          <a:noFill/>
          <a:ln w="9525">
            <a:noFill/>
            <a:miter lim="800000"/>
            <a:headEnd/>
            <a:tailEnd/>
          </a:ln>
        </p:spPr>
      </p:pic>
      <p:pic>
        <p:nvPicPr>
          <p:cNvPr id="20" name="Picture 2"/>
          <p:cNvPicPr>
            <a:picLocks noChangeAspect="1" noChangeArrowheads="1"/>
          </p:cNvPicPr>
          <p:nvPr/>
        </p:nvPicPr>
        <p:blipFill>
          <a:blip r:embed="rId4" cstate="print"/>
          <a:srcRect/>
          <a:stretch>
            <a:fillRect/>
          </a:stretch>
        </p:blipFill>
        <p:spPr bwMode="auto">
          <a:xfrm>
            <a:off x="6927687" y="4398772"/>
            <a:ext cx="2317640" cy="1584027"/>
          </a:xfrm>
          <a:prstGeom prst="rect">
            <a:avLst/>
          </a:prstGeom>
          <a:noFill/>
          <a:ln w="9525">
            <a:noFill/>
            <a:miter lim="800000"/>
            <a:headEnd/>
            <a:tailEnd/>
          </a:ln>
        </p:spPr>
      </p:pic>
      <p:sp>
        <p:nvSpPr>
          <p:cNvPr id="8"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9" name="Image 279">
            <a:extLst>
              <a:ext uri="{FF2B5EF4-FFF2-40B4-BE49-F238E27FC236}">
                <a16:creationId xmlns:a16="http://schemas.microsoft.com/office/drawing/2014/main" xmlns="" id="{3EE30966-CEB0-4C38-9983-56B7D7292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33464146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992560" y="908720"/>
            <a:ext cx="5576825" cy="496855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E+ </a:t>
            </a:r>
            <a:r>
              <a:rPr lang="fr-BE" sz="3600" dirty="0" err="1" smtClean="0">
                <a:solidFill>
                  <a:srgbClr val="FF0000"/>
                </a:solidFill>
              </a:rPr>
              <a:t>kaart</a:t>
            </a:r>
            <a:r>
              <a:rPr lang="fr-BE" sz="3600" dirty="0" smtClean="0">
                <a:solidFill>
                  <a:srgbClr val="FF0000"/>
                </a:solidFill>
              </a:rPr>
              <a:t> – </a:t>
            </a:r>
            <a:r>
              <a:rPr lang="fr-BE" sz="3600" dirty="0" err="1" smtClean="0">
                <a:solidFill>
                  <a:srgbClr val="FF0000"/>
                </a:solidFill>
              </a:rPr>
              <a:t>Bijlage</a:t>
            </a:r>
            <a:r>
              <a:rPr lang="fr-BE" sz="3600" dirty="0" smtClean="0">
                <a:solidFill>
                  <a:srgbClr val="FF0000"/>
                </a:solidFill>
              </a:rPr>
              <a:t> 8 bis</a:t>
            </a:r>
          </a:p>
          <a:p>
            <a:r>
              <a:rPr lang="nl-NL" sz="2200" dirty="0">
                <a:solidFill>
                  <a:prstClr val="black"/>
                </a:solidFill>
              </a:rPr>
              <a:t>Document dat de duurzaamheid van het verblijf </a:t>
            </a:r>
            <a:r>
              <a:rPr lang="nl-NL" sz="2200" dirty="0" smtClean="0">
                <a:solidFill>
                  <a:prstClr val="black"/>
                </a:solidFill>
              </a:rPr>
              <a:t>bevestigt</a:t>
            </a:r>
          </a:p>
          <a:p>
            <a:r>
              <a:rPr lang="fr-FR" sz="2200" dirty="0" smtClean="0">
                <a:solidFill>
                  <a:prstClr val="black"/>
                </a:solidFill>
              </a:rPr>
              <a:t>5 </a:t>
            </a:r>
            <a:r>
              <a:rPr lang="fr-FR" sz="2200" dirty="0" err="1" smtClean="0">
                <a:solidFill>
                  <a:prstClr val="black"/>
                </a:solidFill>
              </a:rPr>
              <a:t>jaar</a:t>
            </a:r>
            <a:r>
              <a:rPr lang="fr-FR" sz="2200" dirty="0" smtClean="0">
                <a:solidFill>
                  <a:prstClr val="black"/>
                </a:solidFill>
              </a:rPr>
              <a:t> </a:t>
            </a:r>
            <a:r>
              <a:rPr lang="fr-FR" sz="2200" dirty="0" err="1" smtClean="0">
                <a:solidFill>
                  <a:prstClr val="black"/>
                </a:solidFill>
              </a:rPr>
              <a:t>geldig</a:t>
            </a:r>
            <a:endParaRPr lang="fr-FR" sz="2200" dirty="0">
              <a:solidFill>
                <a:prstClr val="black"/>
              </a:solidFill>
            </a:endParaRPr>
          </a:p>
          <a:p>
            <a:r>
              <a:rPr lang="nl-NL" sz="2200" dirty="0">
                <a:solidFill>
                  <a:prstClr val="black"/>
                </a:solidFill>
              </a:rPr>
              <a:t>Bijlage 8 in A4-formaat - zonder foto). Dit document moet samen met een nationaal identiteitsbewijs worden </a:t>
            </a:r>
            <a:r>
              <a:rPr lang="nl-NL" sz="2200" dirty="0" smtClean="0">
                <a:solidFill>
                  <a:prstClr val="black"/>
                </a:solidFill>
              </a:rPr>
              <a:t>opgesteld</a:t>
            </a:r>
          </a:p>
          <a:p>
            <a:r>
              <a:rPr lang="nl-NL" sz="2200" dirty="0">
                <a:solidFill>
                  <a:prstClr val="black"/>
                </a:solidFill>
              </a:rPr>
              <a:t>Verkregen na 3 jaar ononderbroken verblijf op basis van de bepalingen van het hoofdstuk specifiek voor Europeanen en </a:t>
            </a:r>
            <a:r>
              <a:rPr lang="nl-NL" sz="2200" dirty="0" smtClean="0">
                <a:solidFill>
                  <a:prstClr val="black"/>
                </a:solidFill>
              </a:rPr>
              <a:t>familieleden</a:t>
            </a:r>
          </a:p>
          <a:p>
            <a:r>
              <a:rPr lang="fr-FR" sz="2200" dirty="0" err="1" smtClean="0">
                <a:solidFill>
                  <a:prstClr val="black"/>
                </a:solidFill>
              </a:rPr>
              <a:t>Inschrijving</a:t>
            </a:r>
            <a:r>
              <a:rPr lang="fr-FR" sz="2200" dirty="0" smtClean="0">
                <a:solidFill>
                  <a:prstClr val="black"/>
                </a:solidFill>
              </a:rPr>
              <a:t> </a:t>
            </a:r>
            <a:r>
              <a:rPr lang="fr-FR" sz="2200" dirty="0" err="1" smtClean="0">
                <a:solidFill>
                  <a:prstClr val="black"/>
                </a:solidFill>
              </a:rPr>
              <a:t>aan</a:t>
            </a:r>
            <a:r>
              <a:rPr lang="fr-FR" sz="2200" dirty="0" smtClean="0">
                <a:solidFill>
                  <a:prstClr val="black"/>
                </a:solidFill>
              </a:rPr>
              <a:t> het </a:t>
            </a:r>
            <a:r>
              <a:rPr lang="fr-FR" sz="2200" dirty="0" err="1" smtClean="0">
                <a:solidFill>
                  <a:prstClr val="black"/>
                </a:solidFill>
              </a:rPr>
              <a:t>bevolkingsregister</a:t>
            </a:r>
            <a:endParaRPr lang="fr-FR" sz="2200" dirty="0">
              <a:solidFill>
                <a:prstClr val="black"/>
              </a:solidFill>
            </a:endParaRPr>
          </a:p>
        </p:txBody>
      </p:sp>
      <p:pic>
        <p:nvPicPr>
          <p:cNvPr id="16" name="Picture 2"/>
          <p:cNvPicPr>
            <a:picLocks noChangeAspect="1" noChangeArrowheads="1"/>
          </p:cNvPicPr>
          <p:nvPr/>
        </p:nvPicPr>
        <p:blipFill>
          <a:blip r:embed="rId2" cstate="print"/>
          <a:srcRect/>
          <a:stretch>
            <a:fillRect/>
          </a:stretch>
        </p:blipFill>
        <p:spPr bwMode="auto">
          <a:xfrm rot="10800000">
            <a:off x="6993971" y="1046544"/>
            <a:ext cx="2452692" cy="1544287"/>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srcRect/>
          <a:stretch>
            <a:fillRect/>
          </a:stretch>
        </p:blipFill>
        <p:spPr bwMode="auto">
          <a:xfrm rot="10568494">
            <a:off x="7041061" y="2830096"/>
            <a:ext cx="2401291" cy="1666568"/>
          </a:xfrm>
          <a:prstGeom prst="rect">
            <a:avLst/>
          </a:prstGeom>
          <a:noFill/>
          <a:ln w="9525">
            <a:noFill/>
            <a:miter lim="800000"/>
            <a:headEnd/>
            <a:tailEnd/>
          </a:ln>
        </p:spPr>
      </p:pic>
      <p:pic>
        <p:nvPicPr>
          <p:cNvPr id="21" name="Picture 3"/>
          <p:cNvPicPr>
            <a:picLocks noChangeAspect="1" noChangeArrowheads="1"/>
          </p:cNvPicPr>
          <p:nvPr/>
        </p:nvPicPr>
        <p:blipFill>
          <a:blip r:embed="rId4" cstate="print"/>
          <a:srcRect/>
          <a:stretch>
            <a:fillRect/>
          </a:stretch>
        </p:blipFill>
        <p:spPr bwMode="auto">
          <a:xfrm>
            <a:off x="7015344" y="4850657"/>
            <a:ext cx="2480360" cy="1186975"/>
          </a:xfrm>
          <a:prstGeom prst="rect">
            <a:avLst/>
          </a:prstGeom>
          <a:noFill/>
          <a:ln w="9525">
            <a:noFill/>
            <a:miter lim="800000"/>
            <a:headEnd/>
            <a:tailEnd/>
          </a:ln>
        </p:spPr>
      </p:pic>
      <p:sp>
        <p:nvSpPr>
          <p:cNvPr id="8"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9" name="Image 279">
            <a:extLst>
              <a:ext uri="{FF2B5EF4-FFF2-40B4-BE49-F238E27FC236}">
                <a16:creationId xmlns:a16="http://schemas.microsoft.com/office/drawing/2014/main" xmlns="" id="{3EE30966-CEB0-4C38-9983-56B7D7292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17640486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146860" y="1340768"/>
            <a:ext cx="5422525" cy="403244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F </a:t>
            </a:r>
            <a:r>
              <a:rPr lang="fr-BE" sz="3600" dirty="0" err="1" smtClean="0">
                <a:solidFill>
                  <a:srgbClr val="FF0000"/>
                </a:solidFill>
              </a:rPr>
              <a:t>kaart</a:t>
            </a:r>
            <a:endParaRPr lang="fr-BE" sz="3600" dirty="0" smtClean="0">
              <a:solidFill>
                <a:srgbClr val="FF0000"/>
              </a:solidFill>
            </a:endParaRPr>
          </a:p>
          <a:p>
            <a:r>
              <a:rPr lang="fr-FR" sz="2400" dirty="0">
                <a:solidFill>
                  <a:prstClr val="black"/>
                </a:solidFill>
              </a:rPr>
              <a:t>« </a:t>
            </a:r>
            <a:r>
              <a:rPr lang="nl-NL" sz="2400" dirty="0">
                <a:solidFill>
                  <a:prstClr val="black"/>
                </a:solidFill>
              </a:rPr>
              <a:t>Verblijfskaart van een familielid van een burger van de Unie</a:t>
            </a:r>
            <a:r>
              <a:rPr lang="fr-FR" sz="2400" dirty="0">
                <a:solidFill>
                  <a:prstClr val="black"/>
                </a:solidFill>
              </a:rPr>
              <a:t> » </a:t>
            </a:r>
            <a:r>
              <a:rPr lang="nl-NL" sz="2400" dirty="0">
                <a:solidFill>
                  <a:prstClr val="black"/>
                </a:solidFill>
              </a:rPr>
              <a:t>uitgegeven aan niet-Europese staatsburgers die lid zijn van het gezin van een Belgische onderdaan of </a:t>
            </a:r>
            <a:r>
              <a:rPr lang="nl-NL" sz="2400" dirty="0" smtClean="0">
                <a:solidFill>
                  <a:prstClr val="black"/>
                </a:solidFill>
              </a:rPr>
              <a:t>EU</a:t>
            </a:r>
          </a:p>
          <a:p>
            <a:r>
              <a:rPr lang="fr-FR" sz="2400" dirty="0" smtClean="0">
                <a:solidFill>
                  <a:prstClr val="black"/>
                </a:solidFill>
              </a:rPr>
              <a:t>5 </a:t>
            </a:r>
            <a:r>
              <a:rPr lang="fr-FR" sz="2400" dirty="0" err="1" smtClean="0">
                <a:solidFill>
                  <a:prstClr val="black"/>
                </a:solidFill>
              </a:rPr>
              <a:t>jaar</a:t>
            </a:r>
            <a:r>
              <a:rPr lang="fr-FR" sz="2400" dirty="0" smtClean="0">
                <a:solidFill>
                  <a:prstClr val="black"/>
                </a:solidFill>
              </a:rPr>
              <a:t> </a:t>
            </a:r>
            <a:r>
              <a:rPr lang="fr-FR" sz="2400" dirty="0" err="1" smtClean="0">
                <a:solidFill>
                  <a:prstClr val="black"/>
                </a:solidFill>
              </a:rPr>
              <a:t>geldig</a:t>
            </a:r>
            <a:endParaRPr lang="fr-FR" sz="2400" dirty="0">
              <a:solidFill>
                <a:prstClr val="black"/>
              </a:solidFill>
            </a:endParaRPr>
          </a:p>
          <a:p>
            <a:r>
              <a:rPr lang="fr-FR" sz="2400" dirty="0" err="1">
                <a:solidFill>
                  <a:prstClr val="black"/>
                </a:solidFill>
              </a:rPr>
              <a:t>Inschrijving</a:t>
            </a:r>
            <a:r>
              <a:rPr lang="fr-FR" sz="2400" dirty="0">
                <a:solidFill>
                  <a:prstClr val="black"/>
                </a:solidFill>
              </a:rPr>
              <a:t> </a:t>
            </a:r>
            <a:r>
              <a:rPr lang="fr-FR" sz="2400" dirty="0" err="1">
                <a:solidFill>
                  <a:prstClr val="black"/>
                </a:solidFill>
              </a:rPr>
              <a:t>aan</a:t>
            </a:r>
            <a:r>
              <a:rPr lang="fr-FR" sz="2400" dirty="0">
                <a:solidFill>
                  <a:prstClr val="black"/>
                </a:solidFill>
              </a:rPr>
              <a:t> het </a:t>
            </a:r>
            <a:r>
              <a:rPr lang="fr-FR" sz="2400" dirty="0" err="1">
                <a:solidFill>
                  <a:prstClr val="black"/>
                </a:solidFill>
              </a:rPr>
              <a:t>vreemdelingenregister</a:t>
            </a:r>
            <a:endParaRPr lang="fr-FR" sz="2400" dirty="0">
              <a:solidFill>
                <a:prstClr val="black"/>
              </a:solidFill>
            </a:endParaRPr>
          </a:p>
        </p:txBody>
      </p:sp>
      <p:pic>
        <p:nvPicPr>
          <p:cNvPr id="18" name="Picture 2"/>
          <p:cNvPicPr>
            <a:picLocks noChangeAspect="1" noChangeArrowheads="1"/>
          </p:cNvPicPr>
          <p:nvPr/>
        </p:nvPicPr>
        <p:blipFill>
          <a:blip r:embed="rId2" cstate="print"/>
          <a:srcRect/>
          <a:stretch>
            <a:fillRect/>
          </a:stretch>
        </p:blipFill>
        <p:spPr bwMode="auto">
          <a:xfrm rot="10800000">
            <a:off x="6993972" y="1588838"/>
            <a:ext cx="2383960" cy="1552130"/>
          </a:xfrm>
          <a:prstGeom prst="rect">
            <a:avLst/>
          </a:prstGeom>
          <a:noFill/>
          <a:ln w="9525">
            <a:noFill/>
            <a:miter lim="800000"/>
            <a:headEnd/>
            <a:tailEnd/>
          </a:ln>
        </p:spPr>
      </p:pic>
      <p:pic>
        <p:nvPicPr>
          <p:cNvPr id="19" name="Picture 2"/>
          <p:cNvPicPr>
            <a:picLocks noChangeAspect="1" noChangeArrowheads="1"/>
          </p:cNvPicPr>
          <p:nvPr/>
        </p:nvPicPr>
        <p:blipFill>
          <a:blip r:embed="rId3" cstate="print"/>
          <a:srcRect/>
          <a:stretch>
            <a:fillRect/>
          </a:stretch>
        </p:blipFill>
        <p:spPr bwMode="auto">
          <a:xfrm rot="10573240">
            <a:off x="7041616" y="3576382"/>
            <a:ext cx="2337264" cy="1522763"/>
          </a:xfrm>
          <a:prstGeom prst="rect">
            <a:avLst/>
          </a:prstGeom>
          <a:noFill/>
          <a:ln w="9525">
            <a:noFill/>
            <a:miter lim="800000"/>
            <a:headEnd/>
            <a:tailEnd/>
          </a:ln>
        </p:spPr>
      </p:pic>
      <p:sp>
        <p:nvSpPr>
          <p:cNvPr id="7"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8" name="Image 279">
            <a:extLst>
              <a:ext uri="{FF2B5EF4-FFF2-40B4-BE49-F238E27FC236}">
                <a16:creationId xmlns:a16="http://schemas.microsoft.com/office/drawing/2014/main" xmlns=""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38940893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776536" y="1052736"/>
            <a:ext cx="5908662" cy="52565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F+ </a:t>
            </a:r>
            <a:r>
              <a:rPr lang="fr-BE" sz="3600" dirty="0" err="1" smtClean="0">
                <a:solidFill>
                  <a:srgbClr val="FF0000"/>
                </a:solidFill>
              </a:rPr>
              <a:t>kaart</a:t>
            </a:r>
            <a:endParaRPr lang="fr-BE" sz="3600" dirty="0" smtClean="0">
              <a:solidFill>
                <a:srgbClr val="FF0000"/>
              </a:solidFill>
            </a:endParaRPr>
          </a:p>
          <a:p>
            <a:r>
              <a:rPr lang="fr-FR" sz="2400" dirty="0">
                <a:solidFill>
                  <a:prstClr val="black"/>
                </a:solidFill>
              </a:rPr>
              <a:t>« </a:t>
            </a:r>
            <a:r>
              <a:rPr lang="nl-NL" sz="2400" dirty="0">
                <a:solidFill>
                  <a:prstClr val="black"/>
                </a:solidFill>
              </a:rPr>
              <a:t>Duurzame verblijfskaart van een familielid van een burger van de Unie</a:t>
            </a:r>
            <a:r>
              <a:rPr lang="fr-FR" sz="2400" dirty="0">
                <a:solidFill>
                  <a:prstClr val="black"/>
                </a:solidFill>
              </a:rPr>
              <a:t> » </a:t>
            </a:r>
            <a:r>
              <a:rPr lang="nl-NL" sz="2400" dirty="0">
                <a:solidFill>
                  <a:prstClr val="black"/>
                </a:solidFill>
              </a:rPr>
              <a:t>uitgegeven aan niet-Europese staatsburgers die lid zijn van het gezin van een Belgische onderdaan of EU</a:t>
            </a:r>
          </a:p>
          <a:p>
            <a:r>
              <a:rPr lang="nl-NL" sz="2400" dirty="0">
                <a:solidFill>
                  <a:prstClr val="black"/>
                </a:solidFill>
              </a:rPr>
              <a:t>Verkregen na 3 jaar ononderbroken verblijf op basis van de bepalingen van het hoofdstuk specifiek voor Europeanen en </a:t>
            </a:r>
            <a:r>
              <a:rPr lang="nl-NL" sz="2400" dirty="0" smtClean="0">
                <a:solidFill>
                  <a:prstClr val="black"/>
                </a:solidFill>
              </a:rPr>
              <a:t>familieleden </a:t>
            </a:r>
            <a:r>
              <a:rPr lang="fr-FR" sz="2400" dirty="0" smtClean="0">
                <a:solidFill>
                  <a:prstClr val="black"/>
                </a:solidFill>
              </a:rPr>
              <a:t>+ </a:t>
            </a:r>
            <a:r>
              <a:rPr lang="nl-NL" sz="2400" dirty="0">
                <a:solidFill>
                  <a:prstClr val="black"/>
                </a:solidFill>
              </a:rPr>
              <a:t>algemene installatievoorwaarde tijdens deze periode</a:t>
            </a:r>
            <a:endParaRPr lang="fr-FR" sz="2400" dirty="0">
              <a:solidFill>
                <a:prstClr val="black"/>
              </a:solidFill>
            </a:endParaRPr>
          </a:p>
          <a:p>
            <a:r>
              <a:rPr lang="fr-FR" sz="2400" dirty="0" err="1">
                <a:solidFill>
                  <a:prstClr val="black"/>
                </a:solidFill>
              </a:rPr>
              <a:t>Inschrijving</a:t>
            </a:r>
            <a:r>
              <a:rPr lang="fr-FR" sz="2400" dirty="0">
                <a:solidFill>
                  <a:prstClr val="black"/>
                </a:solidFill>
              </a:rPr>
              <a:t> </a:t>
            </a:r>
            <a:r>
              <a:rPr lang="fr-FR" sz="2400" dirty="0" err="1">
                <a:solidFill>
                  <a:prstClr val="black"/>
                </a:solidFill>
              </a:rPr>
              <a:t>aan</a:t>
            </a:r>
            <a:r>
              <a:rPr lang="fr-FR" sz="2400" dirty="0">
                <a:solidFill>
                  <a:prstClr val="black"/>
                </a:solidFill>
              </a:rPr>
              <a:t> het </a:t>
            </a:r>
            <a:r>
              <a:rPr lang="fr-FR" sz="2400" dirty="0" err="1">
                <a:solidFill>
                  <a:prstClr val="black"/>
                </a:solidFill>
              </a:rPr>
              <a:t>bevolkingsregister</a:t>
            </a:r>
            <a:endParaRPr lang="fr-FR" sz="2400" dirty="0">
              <a:solidFill>
                <a:prstClr val="black"/>
              </a:solidFill>
            </a:endParaRPr>
          </a:p>
          <a:p>
            <a:endParaRPr lang="fr-FR" sz="2400" dirty="0">
              <a:solidFill>
                <a:prstClr val="black"/>
              </a:solidFill>
            </a:endParaRPr>
          </a:p>
        </p:txBody>
      </p:sp>
      <p:pic>
        <p:nvPicPr>
          <p:cNvPr id="16" name="Picture 2"/>
          <p:cNvPicPr>
            <a:picLocks noChangeAspect="1" noChangeArrowheads="1"/>
          </p:cNvPicPr>
          <p:nvPr/>
        </p:nvPicPr>
        <p:blipFill>
          <a:blip r:embed="rId2" cstate="print"/>
          <a:srcRect/>
          <a:stretch>
            <a:fillRect/>
          </a:stretch>
        </p:blipFill>
        <p:spPr bwMode="auto">
          <a:xfrm rot="10800000">
            <a:off x="7028084" y="2046864"/>
            <a:ext cx="2349848" cy="1490148"/>
          </a:xfrm>
          <a:prstGeom prst="rect">
            <a:avLst/>
          </a:prstGeom>
          <a:noFill/>
          <a:ln w="9525">
            <a:noFill/>
            <a:miter lim="800000"/>
            <a:headEnd/>
            <a:tailEnd/>
          </a:ln>
        </p:spPr>
      </p:pic>
      <p:pic>
        <p:nvPicPr>
          <p:cNvPr id="17" name="Picture 2"/>
          <p:cNvPicPr>
            <a:picLocks noChangeAspect="1" noChangeArrowheads="1"/>
          </p:cNvPicPr>
          <p:nvPr/>
        </p:nvPicPr>
        <p:blipFill>
          <a:blip r:embed="rId3" cstate="print"/>
          <a:srcRect/>
          <a:stretch>
            <a:fillRect/>
          </a:stretch>
        </p:blipFill>
        <p:spPr bwMode="auto">
          <a:xfrm rot="10800000">
            <a:off x="7003024" y="4005064"/>
            <a:ext cx="2427524" cy="1548991"/>
          </a:xfrm>
          <a:prstGeom prst="rect">
            <a:avLst/>
          </a:prstGeom>
          <a:noFill/>
          <a:ln w="9525">
            <a:noFill/>
            <a:miter lim="800000"/>
            <a:headEnd/>
            <a:tailEnd/>
          </a:ln>
        </p:spPr>
      </p:pic>
      <p:sp>
        <p:nvSpPr>
          <p:cNvPr id="7"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8" name="Image 279">
            <a:extLst>
              <a:ext uri="{FF2B5EF4-FFF2-40B4-BE49-F238E27FC236}">
                <a16:creationId xmlns:a16="http://schemas.microsoft.com/office/drawing/2014/main" xmlns=""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19657048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886798" y="1196752"/>
            <a:ext cx="8225924" cy="468052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5000"/>
              </a:lnSpc>
              <a:spcAft>
                <a:spcPts val="244"/>
              </a:spcAft>
            </a:pPr>
            <a:r>
              <a:rPr lang="fr-FR" sz="1625" dirty="0" smtClean="0">
                <a:solidFill>
                  <a:prstClr val="white">
                    <a:lumMod val="10000"/>
                  </a:prstClr>
                </a:solidFill>
                <a:ea typeface="Calibri"/>
                <a:cs typeface="Times New Roman"/>
              </a:rPr>
              <a:t> </a:t>
            </a:r>
            <a:br>
              <a:rPr lang="fr-FR" sz="1625" dirty="0" smtClean="0">
                <a:solidFill>
                  <a:prstClr val="white">
                    <a:lumMod val="10000"/>
                  </a:prstClr>
                </a:solidFill>
                <a:ea typeface="Calibri"/>
                <a:cs typeface="Times New Roman"/>
              </a:rPr>
            </a:br>
            <a:endParaRPr lang="fr-FR" sz="1625" dirty="0">
              <a:solidFill>
                <a:prstClr val="white">
                  <a:lumMod val="10000"/>
                </a:prstClr>
              </a:solidFill>
              <a:ea typeface="Calibri"/>
              <a:cs typeface="Times New Roman"/>
            </a:endParaRPr>
          </a:p>
        </p:txBody>
      </p:sp>
      <p:sp>
        <p:nvSpPr>
          <p:cNvPr id="15" name="Espace réservé du contenu 2"/>
          <p:cNvSpPr txBox="1">
            <a:spLocks/>
          </p:cNvSpPr>
          <p:nvPr/>
        </p:nvSpPr>
        <p:spPr>
          <a:xfrm>
            <a:off x="1146860" y="1484784"/>
            <a:ext cx="5515497" cy="43924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pPr>
            <a:r>
              <a:rPr lang="fr-BE" sz="2400" dirty="0" smtClean="0">
                <a:solidFill>
                  <a:srgbClr val="EEECE1"/>
                </a:solidFill>
              </a:rPr>
              <a:t>			</a:t>
            </a:r>
            <a:r>
              <a:rPr lang="fr-BE" sz="3600" dirty="0" smtClean="0">
                <a:solidFill>
                  <a:srgbClr val="FF0000"/>
                </a:solidFill>
              </a:rPr>
              <a:t>H </a:t>
            </a:r>
            <a:r>
              <a:rPr lang="fr-BE" sz="3600" dirty="0" err="1" smtClean="0">
                <a:solidFill>
                  <a:srgbClr val="FF0000"/>
                </a:solidFill>
              </a:rPr>
              <a:t>kaart</a:t>
            </a:r>
            <a:endParaRPr lang="fr-BE" sz="3600" dirty="0" smtClean="0">
              <a:solidFill>
                <a:srgbClr val="FF0000"/>
              </a:solidFill>
            </a:endParaRPr>
          </a:p>
          <a:p>
            <a:r>
              <a:rPr lang="fr-FR" sz="2400" dirty="0" err="1">
                <a:solidFill>
                  <a:prstClr val="black"/>
                </a:solidFill>
              </a:rPr>
              <a:t>Europese</a:t>
            </a:r>
            <a:r>
              <a:rPr lang="fr-FR" sz="2400" dirty="0">
                <a:solidFill>
                  <a:prstClr val="black"/>
                </a:solidFill>
              </a:rPr>
              <a:t> </a:t>
            </a:r>
            <a:r>
              <a:rPr lang="fr-FR" sz="2400" dirty="0" err="1">
                <a:solidFill>
                  <a:prstClr val="black"/>
                </a:solidFill>
              </a:rPr>
              <a:t>blauwe</a:t>
            </a:r>
            <a:r>
              <a:rPr lang="fr-FR" sz="2400" dirty="0">
                <a:solidFill>
                  <a:prstClr val="black"/>
                </a:solidFill>
              </a:rPr>
              <a:t> </a:t>
            </a:r>
            <a:r>
              <a:rPr lang="fr-FR" sz="2400" dirty="0" err="1">
                <a:solidFill>
                  <a:prstClr val="black"/>
                </a:solidFill>
              </a:rPr>
              <a:t>kaart</a:t>
            </a:r>
            <a:endParaRPr lang="fr-FR" sz="2400" dirty="0">
              <a:solidFill>
                <a:prstClr val="black"/>
              </a:solidFill>
            </a:endParaRPr>
          </a:p>
          <a:p>
            <a:r>
              <a:rPr lang="nl-NL" sz="2400" dirty="0">
                <a:solidFill>
                  <a:prstClr val="black"/>
                </a:solidFill>
              </a:rPr>
              <a:t>Hooggekwalificeerde werknemers uit een derde land naar de Europese Unie die een beperkt verblijfsrecht hebben</a:t>
            </a:r>
            <a:endParaRPr lang="fr-FR" sz="2400" dirty="0" smtClean="0">
              <a:solidFill>
                <a:prstClr val="black"/>
              </a:solidFill>
            </a:endParaRPr>
          </a:p>
          <a:p>
            <a:r>
              <a:rPr lang="nl-NL" sz="2400" dirty="0" smtClean="0">
                <a:solidFill>
                  <a:prstClr val="black"/>
                </a:solidFill>
              </a:rPr>
              <a:t>Termijn </a:t>
            </a:r>
            <a:r>
              <a:rPr lang="nl-NL" sz="2400" dirty="0">
                <a:solidFill>
                  <a:prstClr val="black"/>
                </a:solidFill>
              </a:rPr>
              <a:t>van 13 </a:t>
            </a:r>
            <a:r>
              <a:rPr lang="nl-NL" sz="2400" dirty="0" smtClean="0">
                <a:solidFill>
                  <a:prstClr val="black"/>
                </a:solidFill>
              </a:rPr>
              <a:t>maanden, éénmalig </a:t>
            </a:r>
            <a:r>
              <a:rPr lang="nl-NL" sz="2400" dirty="0">
                <a:solidFill>
                  <a:prstClr val="black"/>
                </a:solidFill>
              </a:rPr>
              <a:t>hernieuwbare</a:t>
            </a:r>
            <a:r>
              <a:rPr lang="nl-NL" sz="2400" dirty="0" smtClean="0">
                <a:solidFill>
                  <a:prstClr val="black"/>
                </a:solidFill>
              </a:rPr>
              <a:t>. </a:t>
            </a:r>
            <a:r>
              <a:rPr lang="nl-NL" sz="2400" dirty="0">
                <a:solidFill>
                  <a:prstClr val="black"/>
                </a:solidFill>
              </a:rPr>
              <a:t>Na 2 </a:t>
            </a:r>
            <a:r>
              <a:rPr lang="nl-NL" sz="2400" dirty="0" smtClean="0">
                <a:solidFill>
                  <a:prstClr val="black"/>
                </a:solidFill>
              </a:rPr>
              <a:t>jaar, kaart </a:t>
            </a:r>
            <a:r>
              <a:rPr lang="nl-NL" sz="2400" dirty="0">
                <a:solidFill>
                  <a:prstClr val="black"/>
                </a:solidFill>
              </a:rPr>
              <a:t>toegekend voor 3 jaar</a:t>
            </a:r>
            <a:endParaRPr lang="fr-FR" sz="2400" dirty="0">
              <a:solidFill>
                <a:prstClr val="black"/>
              </a:solidFill>
            </a:endParaRPr>
          </a:p>
          <a:p>
            <a:r>
              <a:rPr lang="fr-FR" sz="2400" dirty="0" err="1">
                <a:solidFill>
                  <a:prstClr val="black"/>
                </a:solidFill>
              </a:rPr>
              <a:t>Inschrijving</a:t>
            </a:r>
            <a:r>
              <a:rPr lang="fr-FR" sz="2400" dirty="0">
                <a:solidFill>
                  <a:prstClr val="black"/>
                </a:solidFill>
              </a:rPr>
              <a:t> </a:t>
            </a:r>
            <a:r>
              <a:rPr lang="fr-FR" sz="2400" dirty="0" err="1">
                <a:solidFill>
                  <a:prstClr val="black"/>
                </a:solidFill>
              </a:rPr>
              <a:t>aan</a:t>
            </a:r>
            <a:r>
              <a:rPr lang="fr-FR" sz="2400" dirty="0">
                <a:solidFill>
                  <a:prstClr val="black"/>
                </a:solidFill>
              </a:rPr>
              <a:t> het </a:t>
            </a:r>
            <a:r>
              <a:rPr lang="fr-FR" sz="2400" dirty="0" err="1">
                <a:solidFill>
                  <a:prstClr val="black"/>
                </a:solidFill>
              </a:rPr>
              <a:t>vreemdelingenregister</a:t>
            </a:r>
            <a:endParaRPr lang="fr-FR" sz="2400" dirty="0">
              <a:solidFill>
                <a:prstClr val="black"/>
              </a:solidFill>
            </a:endParaRPr>
          </a:p>
        </p:txBody>
      </p:sp>
      <p:pic>
        <p:nvPicPr>
          <p:cNvPr id="13" name="Picture 12"/>
          <p:cNvPicPr>
            <a:picLocks noChangeAspect="1"/>
          </p:cNvPicPr>
          <p:nvPr/>
        </p:nvPicPr>
        <p:blipFill>
          <a:blip r:embed="rId2"/>
          <a:stretch>
            <a:fillRect/>
          </a:stretch>
        </p:blipFill>
        <p:spPr>
          <a:xfrm>
            <a:off x="6890818" y="1897627"/>
            <a:ext cx="2539730" cy="1592014"/>
          </a:xfrm>
          <a:prstGeom prst="rect">
            <a:avLst/>
          </a:prstGeom>
        </p:spPr>
      </p:pic>
      <p:sp>
        <p:nvSpPr>
          <p:cNvPr id="6"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1215053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7" name="Object 6"/>
          <p:cNvGraphicFramePr>
            <a:graphicFrameLocks noChangeAspect="1"/>
          </p:cNvGraphicFramePr>
          <p:nvPr>
            <p:extLst>
              <p:ext uri="{D42A27DB-BD31-4B8C-83A1-F6EECF244321}">
                <p14:modId xmlns:p14="http://schemas.microsoft.com/office/powerpoint/2010/main" val="532298767"/>
              </p:ext>
            </p:extLst>
          </p:nvPr>
        </p:nvGraphicFramePr>
        <p:xfrm>
          <a:off x="848544" y="1124744"/>
          <a:ext cx="7833679" cy="3583492"/>
        </p:xfrm>
        <a:graphic>
          <a:graphicData uri="http://schemas.openxmlformats.org/presentationml/2006/ole">
            <mc:AlternateContent xmlns:mc="http://schemas.openxmlformats.org/markup-compatibility/2006">
              <mc:Choice xmlns:v="urn:schemas-microsoft-com:vml" Requires="v">
                <p:oleObj spid="_x0000_s4153" name="Worksheet" r:id="rId4" imgW="6267597" imgH="2867222" progId="Excel.Sheet.12">
                  <p:embed/>
                </p:oleObj>
              </mc:Choice>
              <mc:Fallback>
                <p:oleObj name="Worksheet" r:id="rId4" imgW="6267597" imgH="2867222" progId="Excel.Sheet.12">
                  <p:embed/>
                  <p:pic>
                    <p:nvPicPr>
                      <p:cNvPr id="0" name=""/>
                      <p:cNvPicPr/>
                      <p:nvPr/>
                    </p:nvPicPr>
                    <p:blipFill>
                      <a:blip r:embed="rId5"/>
                      <a:stretch>
                        <a:fillRect/>
                      </a:stretch>
                    </p:blipFill>
                    <p:spPr>
                      <a:xfrm>
                        <a:off x="848544" y="1124744"/>
                        <a:ext cx="7833679" cy="358349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1970627"/>
              </p:ext>
            </p:extLst>
          </p:nvPr>
        </p:nvGraphicFramePr>
        <p:xfrm>
          <a:off x="848543" y="4708235"/>
          <a:ext cx="7833679" cy="1452445"/>
        </p:xfrm>
        <a:graphic>
          <a:graphicData uri="http://schemas.openxmlformats.org/presentationml/2006/ole">
            <mc:AlternateContent xmlns:mc="http://schemas.openxmlformats.org/markup-compatibility/2006">
              <mc:Choice xmlns:v="urn:schemas-microsoft-com:vml" Requires="v">
                <p:oleObj spid="_x0000_s4154" name="Worksheet" r:id="rId7" imgW="6267597" imgH="1162024" progId="Excel.Sheet.12">
                  <p:embed/>
                </p:oleObj>
              </mc:Choice>
              <mc:Fallback>
                <p:oleObj name="Worksheet" r:id="rId7" imgW="6267597" imgH="1162024" progId="Excel.Sheet.12">
                  <p:embed/>
                  <p:pic>
                    <p:nvPicPr>
                      <p:cNvPr id="0" name=""/>
                      <p:cNvPicPr/>
                      <p:nvPr/>
                    </p:nvPicPr>
                    <p:blipFill>
                      <a:blip r:embed="rId8"/>
                      <a:stretch>
                        <a:fillRect/>
                      </a:stretch>
                    </p:blipFill>
                    <p:spPr>
                      <a:xfrm>
                        <a:off x="848543" y="4708235"/>
                        <a:ext cx="7833679" cy="145244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853216836"/>
              </p:ext>
            </p:extLst>
          </p:nvPr>
        </p:nvGraphicFramePr>
        <p:xfrm>
          <a:off x="848542" y="620687"/>
          <a:ext cx="7833679" cy="357159"/>
        </p:xfrm>
        <a:graphic>
          <a:graphicData uri="http://schemas.openxmlformats.org/presentationml/2006/ole">
            <mc:AlternateContent xmlns:mc="http://schemas.openxmlformats.org/markup-compatibility/2006">
              <mc:Choice xmlns:v="urn:schemas-microsoft-com:vml" Requires="v">
                <p:oleObj spid="_x0000_s4155" name="Worksheet" r:id="rId10" imgW="6267597" imgH="285881" progId="Excel.Sheet.12">
                  <p:embed/>
                </p:oleObj>
              </mc:Choice>
              <mc:Fallback>
                <p:oleObj name="Worksheet" r:id="rId10" imgW="6267597" imgH="285881" progId="Excel.Sheet.12">
                  <p:embed/>
                  <p:pic>
                    <p:nvPicPr>
                      <p:cNvPr id="0" name=""/>
                      <p:cNvPicPr/>
                      <p:nvPr/>
                    </p:nvPicPr>
                    <p:blipFill>
                      <a:blip r:embed="rId11"/>
                      <a:stretch>
                        <a:fillRect/>
                      </a:stretch>
                    </p:blipFill>
                    <p:spPr>
                      <a:xfrm>
                        <a:off x="848542" y="620687"/>
                        <a:ext cx="7833679" cy="357159"/>
                      </a:xfrm>
                      <a:prstGeom prst="rect">
                        <a:avLst/>
                      </a:prstGeom>
                    </p:spPr>
                  </p:pic>
                </p:oleObj>
              </mc:Fallback>
            </mc:AlternateContent>
          </a:graphicData>
        </a:graphic>
      </p:graphicFrame>
      <p:pic>
        <p:nvPicPr>
          <p:cNvPr id="10" name="Image 279">
            <a:extLst>
              <a:ext uri="{FF2B5EF4-FFF2-40B4-BE49-F238E27FC236}">
                <a16:creationId xmlns:a16="http://schemas.microsoft.com/office/drawing/2014/main" xmlns="" id="{3EE30966-CEB0-4C38-9983-56B7D7292F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3166104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2" name="Picture 1"/>
          <p:cNvPicPr>
            <a:picLocks noChangeAspect="1"/>
          </p:cNvPicPr>
          <p:nvPr/>
        </p:nvPicPr>
        <p:blipFill>
          <a:blip r:embed="rId2"/>
          <a:stretch>
            <a:fillRect/>
          </a:stretch>
        </p:blipFill>
        <p:spPr>
          <a:xfrm>
            <a:off x="698903" y="852619"/>
            <a:ext cx="7638473" cy="347362"/>
          </a:xfrm>
          <a:prstGeom prst="rect">
            <a:avLst/>
          </a:prstGeom>
        </p:spPr>
      </p:pic>
      <p:pic>
        <p:nvPicPr>
          <p:cNvPr id="6" name="Picture 5"/>
          <p:cNvPicPr>
            <a:picLocks noChangeAspect="1"/>
          </p:cNvPicPr>
          <p:nvPr/>
        </p:nvPicPr>
        <p:blipFill>
          <a:blip r:embed="rId3"/>
          <a:stretch>
            <a:fillRect/>
          </a:stretch>
        </p:blipFill>
        <p:spPr>
          <a:xfrm>
            <a:off x="698903" y="1601996"/>
            <a:ext cx="7638473" cy="320469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9384" y="575881"/>
            <a:ext cx="1234959" cy="1738091"/>
          </a:xfrm>
          <a:prstGeom prst="rect">
            <a:avLst/>
          </a:prstGeom>
        </p:spPr>
      </p:pic>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7660713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pic>
        <p:nvPicPr>
          <p:cNvPr id="2" name="Picture 1"/>
          <p:cNvPicPr>
            <a:picLocks noChangeAspect="1"/>
          </p:cNvPicPr>
          <p:nvPr/>
        </p:nvPicPr>
        <p:blipFill>
          <a:blip r:embed="rId2"/>
          <a:stretch>
            <a:fillRect/>
          </a:stretch>
        </p:blipFill>
        <p:spPr>
          <a:xfrm>
            <a:off x="1064568" y="279506"/>
            <a:ext cx="7200800" cy="327459"/>
          </a:xfrm>
          <a:prstGeom prst="rect">
            <a:avLst/>
          </a:prstGeom>
        </p:spPr>
      </p:pic>
      <p:pic>
        <p:nvPicPr>
          <p:cNvPr id="7" name="Picture 6"/>
          <p:cNvPicPr>
            <a:picLocks noChangeAspect="1"/>
          </p:cNvPicPr>
          <p:nvPr/>
        </p:nvPicPr>
        <p:blipFill>
          <a:blip r:embed="rId3"/>
          <a:stretch>
            <a:fillRect/>
          </a:stretch>
        </p:blipFill>
        <p:spPr>
          <a:xfrm>
            <a:off x="1064568" y="724076"/>
            <a:ext cx="7200800" cy="5947075"/>
          </a:xfrm>
          <a:prstGeom prst="rect">
            <a:avLst/>
          </a:prstGeom>
        </p:spPr>
      </p:pic>
      <p:pic>
        <p:nvPicPr>
          <p:cNvPr id="6" name="Image 279">
            <a:extLst>
              <a:ext uri="{FF2B5EF4-FFF2-40B4-BE49-F238E27FC236}">
                <a16:creationId xmlns:a16="http://schemas.microsoft.com/office/drawing/2014/main" xmlns="" id="{3EE30966-CEB0-4C38-9983-56B7D7292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14233830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3278075911"/>
              </p:ext>
            </p:extLst>
          </p:nvPr>
        </p:nvGraphicFramePr>
        <p:xfrm>
          <a:off x="698903" y="880255"/>
          <a:ext cx="7710178" cy="351527"/>
        </p:xfrm>
        <a:graphic>
          <a:graphicData uri="http://schemas.openxmlformats.org/presentationml/2006/ole">
            <mc:AlternateContent xmlns:mc="http://schemas.openxmlformats.org/markup-compatibility/2006">
              <mc:Choice xmlns:v="urn:schemas-microsoft-com:vml" Requires="v">
                <p:oleObj spid="_x0000_s25613" name="Worksheet" r:id="rId4" imgW="6267597" imgH="285881" progId="Excel.Sheet.12">
                  <p:embed/>
                </p:oleObj>
              </mc:Choice>
              <mc:Fallback>
                <p:oleObj name="Worksheet" r:id="rId4" imgW="6267597" imgH="285881" progId="Excel.Sheet.12">
                  <p:embed/>
                  <p:pic>
                    <p:nvPicPr>
                      <p:cNvPr id="0" name=""/>
                      <p:cNvPicPr/>
                      <p:nvPr/>
                    </p:nvPicPr>
                    <p:blipFill>
                      <a:blip r:embed="rId5"/>
                      <a:stretch>
                        <a:fillRect/>
                      </a:stretch>
                    </p:blipFill>
                    <p:spPr>
                      <a:xfrm>
                        <a:off x="698903" y="880255"/>
                        <a:ext cx="7710178" cy="351527"/>
                      </a:xfrm>
                      <a:prstGeom prst="rect">
                        <a:avLst/>
                      </a:prstGeom>
                    </p:spPr>
                  </p:pic>
                </p:oleObj>
              </mc:Fallback>
            </mc:AlternateContent>
          </a:graphicData>
        </a:graphic>
      </p:graphicFrame>
      <p:pic>
        <p:nvPicPr>
          <p:cNvPr id="2" name="Picture 1"/>
          <p:cNvPicPr>
            <a:picLocks noChangeAspect="1"/>
          </p:cNvPicPr>
          <p:nvPr/>
        </p:nvPicPr>
        <p:blipFill>
          <a:blip r:embed="rId6"/>
          <a:stretch>
            <a:fillRect/>
          </a:stretch>
        </p:blipFill>
        <p:spPr>
          <a:xfrm>
            <a:off x="698903" y="1484784"/>
            <a:ext cx="7723096" cy="297962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9081" y="413672"/>
            <a:ext cx="1234957" cy="1760470"/>
          </a:xfrm>
          <a:prstGeom prst="rect">
            <a:avLst/>
          </a:prstGeom>
        </p:spPr>
      </p:pic>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203699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uton d'action : Retour 2">
            <a:hlinkClick r:id="" action="ppaction://hlinkshowjump?jump=firstslide" highlightClick="1"/>
          </p:cNvPr>
          <p:cNvSpPr/>
          <p:nvPr/>
        </p:nvSpPr>
        <p:spPr>
          <a:xfrm>
            <a:off x="9417496" y="6525343"/>
            <a:ext cx="453085" cy="291617"/>
          </a:xfrm>
          <a:prstGeom prst="actionButtonRetur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a:p>
        </p:txBody>
      </p:sp>
      <p:graphicFrame>
        <p:nvGraphicFramePr>
          <p:cNvPr id="5" name="Object 4"/>
          <p:cNvGraphicFramePr>
            <a:graphicFrameLocks noChangeAspect="1"/>
          </p:cNvGraphicFramePr>
          <p:nvPr>
            <p:extLst>
              <p:ext uri="{D42A27DB-BD31-4B8C-83A1-F6EECF244321}">
                <p14:modId xmlns:p14="http://schemas.microsoft.com/office/powerpoint/2010/main" val="3869182095"/>
              </p:ext>
            </p:extLst>
          </p:nvPr>
        </p:nvGraphicFramePr>
        <p:xfrm>
          <a:off x="1064568" y="272490"/>
          <a:ext cx="7428787" cy="338698"/>
        </p:xfrm>
        <a:graphic>
          <a:graphicData uri="http://schemas.openxmlformats.org/presentationml/2006/ole">
            <mc:AlternateContent xmlns:mc="http://schemas.openxmlformats.org/markup-compatibility/2006">
              <mc:Choice xmlns:v="urn:schemas-microsoft-com:vml" Requires="v">
                <p:oleObj spid="_x0000_s26637" name="Worksheet" r:id="rId4" imgW="6267597" imgH="285881" progId="Excel.Sheet.12">
                  <p:embed/>
                </p:oleObj>
              </mc:Choice>
              <mc:Fallback>
                <p:oleObj name="Worksheet" r:id="rId4" imgW="6267597" imgH="285881" progId="Excel.Sheet.12">
                  <p:embed/>
                  <p:pic>
                    <p:nvPicPr>
                      <p:cNvPr id="0" name=""/>
                      <p:cNvPicPr/>
                      <p:nvPr/>
                    </p:nvPicPr>
                    <p:blipFill>
                      <a:blip r:embed="rId5"/>
                      <a:stretch>
                        <a:fillRect/>
                      </a:stretch>
                    </p:blipFill>
                    <p:spPr>
                      <a:xfrm>
                        <a:off x="1064568" y="272490"/>
                        <a:ext cx="7428787" cy="338698"/>
                      </a:xfrm>
                      <a:prstGeom prst="rect">
                        <a:avLst/>
                      </a:prstGeom>
                    </p:spPr>
                  </p:pic>
                </p:oleObj>
              </mc:Fallback>
            </mc:AlternateContent>
          </a:graphicData>
        </a:graphic>
      </p:graphicFrame>
      <p:pic>
        <p:nvPicPr>
          <p:cNvPr id="6" name="Picture 5"/>
          <p:cNvPicPr>
            <a:picLocks noChangeAspect="1"/>
          </p:cNvPicPr>
          <p:nvPr/>
        </p:nvPicPr>
        <p:blipFill>
          <a:blip r:embed="rId6"/>
          <a:stretch>
            <a:fillRect/>
          </a:stretch>
        </p:blipFill>
        <p:spPr>
          <a:xfrm>
            <a:off x="1076891" y="691771"/>
            <a:ext cx="7416464" cy="6125190"/>
          </a:xfrm>
          <a:prstGeom prst="rect">
            <a:avLst/>
          </a:prstGeom>
        </p:spPr>
      </p:pic>
      <p:pic>
        <p:nvPicPr>
          <p:cNvPr id="7" name="Image 279">
            <a:extLst>
              <a:ext uri="{FF2B5EF4-FFF2-40B4-BE49-F238E27FC236}">
                <a16:creationId xmlns:a16="http://schemas.microsoft.com/office/drawing/2014/main" xmlns="" id="{3EE30966-CEB0-4C38-9983-56B7D7292F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415" y="123420"/>
            <a:ext cx="697129" cy="401636"/>
          </a:xfrm>
          <a:prstGeom prst="rect">
            <a:avLst/>
          </a:prstGeom>
        </p:spPr>
      </p:pic>
    </p:spTree>
    <p:extLst>
      <p:ext uri="{BB962C8B-B14F-4D97-AF65-F5344CB8AC3E}">
        <p14:creationId xmlns:p14="http://schemas.microsoft.com/office/powerpoint/2010/main" val="445851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4897</TotalTime>
  <Words>1694</Words>
  <Application>Microsoft Office PowerPoint</Application>
  <PresentationFormat>A4 Paper (210x297 mm)</PresentationFormat>
  <Paragraphs>254</Paragraphs>
  <Slides>45</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3" baseType="lpstr">
      <vt:lpstr>Arial</vt:lpstr>
      <vt:lpstr>Calibri</vt:lpstr>
      <vt:lpstr>Courier New</vt:lpstr>
      <vt:lpstr>Lucida Handwriting</vt:lpstr>
      <vt:lpstr>Times New Roman</vt:lpstr>
      <vt:lpstr>Wingdings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ADEB</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Gauthier Van Vyve;florence.brocal@bpc.be</dc:creator>
  <cp:lastModifiedBy>Vanvyve, Gauthier</cp:lastModifiedBy>
  <cp:revision>280</cp:revision>
  <cp:lastPrinted>2018-09-21T14:11:52Z</cp:lastPrinted>
  <dcterms:created xsi:type="dcterms:W3CDTF">2014-03-18T08:54:34Z</dcterms:created>
  <dcterms:modified xsi:type="dcterms:W3CDTF">2019-02-07T12:48:29Z</dcterms:modified>
</cp:coreProperties>
</file>